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205D7-A903-486D-848B-FF4E35641BFD}" v="52" dt="2023-06-02T15:48:36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11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12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64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55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99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17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44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1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3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83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28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73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2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0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59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09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485BF-397E-4CCE-92C5-43B4963AA42C}" type="datetimeFigureOut">
              <a:rPr lang="hr-HR" smtClean="0"/>
              <a:t>12.6.2023.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4992-B224-4E3E-AE55-EE8969B73A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247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Raketiranje_Zagreba" TargetMode="External"/><Relationship Id="rId2" Type="http://schemas.openxmlformats.org/officeDocument/2006/relationships/hyperlink" Target="https://hr.wikipedia.org/wiki/Raketiranje_Zagreba_19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gz.hr/hr/zbirke/memorijalni-centar-raketiranja-zagreba-1991_1995,10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375-427E-4A60-DD52-C00CC3F6A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Raketiranje Zagreba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813D6-B15C-1ACE-BD44-8FC523E6B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Tijekom Domovinskog rata</a:t>
            </a:r>
          </a:p>
        </p:txBody>
      </p:sp>
    </p:spTree>
    <p:extLst>
      <p:ext uri="{BB962C8B-B14F-4D97-AF65-F5344CB8AC3E}">
        <p14:creationId xmlns:p14="http://schemas.microsoft.com/office/powerpoint/2010/main" val="241847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E81DA-C414-50FC-9192-2574873D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Osnovni podatci raketiranja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845C-C414-7239-24EB-319D4071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Raketiranje Zagreba se dogodilo 2. i 3. svibnja nakon operacije Bljesak koja je oslobodila teritorij zapadne Slavonije.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Raketirani su i drugi gradovi, poput Karlovca i Siska</a:t>
            </a:r>
          </a:p>
          <a:p>
            <a:r>
              <a:rPr lang="hr-HR" sz="2000" dirty="0">
                <a:solidFill>
                  <a:srgbClr val="FFFFFF"/>
                </a:solidFill>
              </a:rPr>
              <a:t>Svi su bili civilni ciljevi, raketirani kao „osveta” za uspješnu operaciju Bljesak.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street, car&#10;&#10;Description automatically generated">
            <a:extLst>
              <a:ext uri="{FF2B5EF4-FFF2-40B4-BE49-F238E27FC236}">
                <a16:creationId xmlns:a16="http://schemas.microsoft.com/office/drawing/2014/main" id="{52435824-3524-72C0-6323-535943A3F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33" y="955591"/>
            <a:ext cx="3705018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4738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40517-34FC-2C85-231E-A03A5E0E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Žrtve raketiranja Zagreba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7F27-B345-E984-A865-8F7DC134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U raketiranjima je ubijeno 7, a ranjeno više od 300 civila.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Jedna od pogođenih građevina je Akademija dramske umjetnosti, u kojoj je ubijen student Luka Škračić, a ranjena dva zaposlenika i četiri studenta.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Pogođeno je i Hrvatsko narodno kazalište gdje je ranjeno 18 civila koji su pripremali baletnu predstavu.</a:t>
            </a: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air of ballet shoes on a blue cloth&#10;&#10;Description automatically generated with low confidence">
            <a:extLst>
              <a:ext uri="{FF2B5EF4-FFF2-40B4-BE49-F238E27FC236}">
                <a16:creationId xmlns:a16="http://schemas.microsoft.com/office/drawing/2014/main" id="{77506447-6AB6-2638-09C8-7FD277DF1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33" y="1858696"/>
            <a:ext cx="4178419" cy="31338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E4B9E9-1952-FD95-078D-84E71892544A}"/>
              </a:ext>
            </a:extLst>
          </p:cNvPr>
          <p:cNvSpPr txBox="1"/>
          <p:nvPr/>
        </p:nvSpPr>
        <p:spPr>
          <a:xfrm>
            <a:off x="7206941" y="5143550"/>
            <a:ext cx="3852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Baletne papuče Almire Osmanović, </a:t>
            </a:r>
          </a:p>
          <a:p>
            <a:pPr algn="ctr"/>
            <a:r>
              <a:rPr lang="hr-HR" dirty="0"/>
              <a:t>jedne od ranjenih balerina i </a:t>
            </a:r>
          </a:p>
          <a:p>
            <a:pPr algn="ctr"/>
            <a:r>
              <a:rPr lang="hr-HR" dirty="0"/>
              <a:t>ravnateljice HNK</a:t>
            </a:r>
          </a:p>
        </p:txBody>
      </p:sp>
    </p:spTree>
    <p:extLst>
      <p:ext uri="{BB962C8B-B14F-4D97-AF65-F5344CB8AC3E}">
        <p14:creationId xmlns:p14="http://schemas.microsoft.com/office/powerpoint/2010/main" val="1411647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8743C-1783-4FB1-8E50-F0FC3ED87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2AEC1695-FF49-476A-B04F-CA6264507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22257D9-F0E6-44D6-B8F2-B0059A2B3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20AC2FD-9C9F-4609-914D-6112A318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A27E2-EF08-754B-126E-B956A244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hr-HR" sz="3200"/>
              <a:t>Spomenici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CC5A3D5-3BFE-47FD-80E4-9076ECAF5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93E5-8A7C-DB66-EDF7-9806EFE0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hr-HR" sz="2000" dirty="0"/>
              <a:t>Napravljena je ploča kao spomenik žrtvama raketiranja. Na ploči su napisana imena poginulih osoba tijekom raketiranja.</a:t>
            </a:r>
          </a:p>
          <a:p>
            <a:r>
              <a:rPr lang="hr-HR" sz="2000" dirty="0"/>
              <a:t>18 godina nakon raketiranja, 2. svibnja 2013., izgrađen je Memorijalni centar raketiranja Zagreba 1991./1995.</a:t>
            </a:r>
          </a:p>
          <a:p>
            <a:endParaRPr lang="hr-HR" sz="2000" dirty="0"/>
          </a:p>
          <a:p>
            <a:endParaRPr lang="hr-HR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E45DA9-7D26-4B39-8D40-6DBA171A1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floor, wall, art&#10;&#10;Description automatically generated">
            <a:extLst>
              <a:ext uri="{FF2B5EF4-FFF2-40B4-BE49-F238E27FC236}">
                <a16:creationId xmlns:a16="http://schemas.microsoft.com/office/drawing/2014/main" id="{7B4BDF5A-7646-2EE4-06C8-4E32CE27B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41" y="1230102"/>
            <a:ext cx="3056465" cy="203254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8FCB955-9576-4C78-BABF-20937A9D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CCD1EB-9408-4CB6-AE2C-F4910716A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76A3BD-889E-43C9-988C-DE6A00B69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laque, commemorative plaque, memorial&#10;&#10;Description automatically generated">
            <a:extLst>
              <a:ext uri="{FF2B5EF4-FFF2-40B4-BE49-F238E27FC236}">
                <a16:creationId xmlns:a16="http://schemas.microsoft.com/office/drawing/2014/main" id="{D1A1455D-DC31-F17A-73A2-E16D6535C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82" y="3275733"/>
            <a:ext cx="2147796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B53884-7D49-4D06-ADC1-1F12BE4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82E5E9-DE42-4120-922C-1321AC9A5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9BD449-87FC-473A-A2A2-BEE0C9A35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FFDFE1-ACF2-4AFB-AB5B-547DC199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F8D07-EDD6-8A93-DAC7-D626A1D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dirty="0"/>
              <a:t>Milan Martić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2AD4DD-502F-4AF2-AFAF-580E7CC4B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4328-9B08-0A40-645F-B9BBF62F6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hr-HR" sz="2000" dirty="0"/>
              <a:t>Milan Martić je bio predsjednik tzv. Republike Srpske Krajine.</a:t>
            </a:r>
          </a:p>
          <a:p>
            <a:r>
              <a:rPr lang="hr-HR" sz="2000" dirty="0"/>
              <a:t>Naredio je raketiranje Zagreba, </a:t>
            </a:r>
            <a:r>
              <a:rPr lang="pl-PL" sz="2000" dirty="0">
                <a:latin typeface="Arial" panose="020B0604020202020204" pitchFamily="34" charset="0"/>
              </a:rPr>
              <a:t>Karlovca i Jastrebarskog.</a:t>
            </a:r>
          </a:p>
          <a:p>
            <a:r>
              <a:rPr lang="pl-PL" sz="2000" dirty="0">
                <a:latin typeface="Arial" panose="020B0604020202020204" pitchFamily="34" charset="0"/>
              </a:rPr>
              <a:t>2007. godine osuđen je na 35 godina zatvora zbog ratnih zločina.</a:t>
            </a:r>
          </a:p>
          <a:p>
            <a:endParaRPr lang="pl-PL" sz="2000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BB2C37-0554-4926-9BC6-636E0CA1A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EC1D816-ACC8-EB6E-7205-146EA4324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54" y="955591"/>
            <a:ext cx="2135905" cy="23138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9E80BD6-3005-6793-3590-56D9D589F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56" y="3591224"/>
            <a:ext cx="2704363" cy="20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225E-9483-90A9-69D1-292A93528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hr-HR" sz="2000" dirty="0"/>
              <a:t>Kasetnim bombama pogođeni su Strossmayerov trg, brojne ulice (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ulica Matice Hrvatske, Petrinjska,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Boškovićevua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Mrazovićeva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, Draškovićeva, križanje Vlaške i Draškovićeve</a:t>
            </a:r>
            <a:r>
              <a:rPr lang="hr-H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Zračna luka, dječja bolnica na Klaićevoj, HNK te mnoge druge građevine</a:t>
            </a:r>
            <a:r>
              <a:rPr lang="hr-HR" sz="2000" b="0" i="0" dirty="0">
                <a:effectLst/>
                <a:latin typeface="Linux Libertine"/>
              </a:rPr>
              <a:t>.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Većina projektila je bačena na centar grada.</a:t>
            </a:r>
            <a:endParaRPr lang="hr-H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0" i="0" dirty="0">
              <a:effectLst/>
              <a:latin typeface="Linux Libertine"/>
            </a:endParaRPr>
          </a:p>
          <a:p>
            <a:endParaRPr lang="hr-HR" sz="2000" dirty="0"/>
          </a:p>
        </p:txBody>
      </p:sp>
      <p:pic>
        <p:nvPicPr>
          <p:cNvPr id="5" name="Picture 4" descr="A firefighter putting out a fire on a fire&#10;&#10;Description automatically generated with low confidence">
            <a:extLst>
              <a:ext uri="{FF2B5EF4-FFF2-40B4-BE49-F238E27FC236}">
                <a16:creationId xmlns:a16="http://schemas.microsoft.com/office/drawing/2014/main" id="{459060A5-0566-5B70-CE4B-B755118C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r="16947"/>
          <a:stretch/>
        </p:blipFill>
        <p:spPr>
          <a:xfrm>
            <a:off x="6099757" y="-1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2894F-79B8-5018-6778-68B84F0C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hr-HR"/>
              <a:t>Ostale pogođene građevine</a:t>
            </a:r>
            <a:endParaRPr lang="hr-HR" dirty="0"/>
          </a:p>
        </p:txBody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87B8-6752-87FE-143C-60561FD6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Korištene poveznice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5571-7CB1-5647-9847-F05EBC418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https://hr.wikipedia.org/wiki/Raketiranje_Zagreba_1995</a:t>
            </a:r>
            <a:r>
              <a:rPr lang="hr-HR" dirty="0"/>
              <a:t>. – Hrvatska wikipedija</a:t>
            </a:r>
          </a:p>
          <a:p>
            <a:r>
              <a:rPr lang="hr-HR" dirty="0">
                <a:hlinkClick r:id="rId3"/>
              </a:rPr>
              <a:t>https://sh.wikipedia.org/wiki/Raketiranje_Zagreba</a:t>
            </a:r>
            <a:r>
              <a:rPr lang="hr-HR" dirty="0"/>
              <a:t> - Srpskohrvatska wikipedija</a:t>
            </a:r>
          </a:p>
          <a:p>
            <a:r>
              <a:rPr lang="hr-HR" dirty="0">
                <a:hlinkClick r:id="rId4"/>
              </a:rPr>
              <a:t>https://www.mgz.hr/hr/zbirke/memorijalni-centar-raketiranja-zagreba-1991_1995,101.html</a:t>
            </a:r>
            <a:r>
              <a:rPr lang="hr-HR" dirty="0"/>
              <a:t> – stranica Memorijalnog centra raketiranja Zagreba</a:t>
            </a:r>
          </a:p>
        </p:txBody>
      </p:sp>
    </p:spTree>
    <p:extLst>
      <p:ext uri="{BB962C8B-B14F-4D97-AF65-F5344CB8AC3E}">
        <p14:creationId xmlns:p14="http://schemas.microsoft.com/office/powerpoint/2010/main" val="19426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00A5F44-4DBB-0912-5084-E1758F1A1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Ante Babić 8.c</a:t>
            </a:r>
          </a:p>
        </p:txBody>
      </p:sp>
    </p:spTree>
    <p:extLst>
      <p:ext uri="{BB962C8B-B14F-4D97-AF65-F5344CB8AC3E}">
        <p14:creationId xmlns:p14="http://schemas.microsoft.com/office/powerpoint/2010/main" val="61270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E933C8B96FB041B6A8104854CF3D06" ma:contentTypeVersion="2" ma:contentTypeDescription="Stvaranje novog dokumenta." ma:contentTypeScope="" ma:versionID="b273c37843dae21f3507e2ed23c310d5">
  <xsd:schema xmlns:xsd="http://www.w3.org/2001/XMLSchema" xmlns:xs="http://www.w3.org/2001/XMLSchema" xmlns:p="http://schemas.microsoft.com/office/2006/metadata/properties" xmlns:ns3="229bff49-32a0-4fda-80f6-e15c98944708" targetNamespace="http://schemas.microsoft.com/office/2006/metadata/properties" ma:root="true" ma:fieldsID="ca215e39c213c251fbe797ead6f65fea" ns3:_="">
    <xsd:import namespace="229bff49-32a0-4fda-80f6-e15c989447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bff49-32a0-4fda-80f6-e15c989447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95F37-4470-487D-A915-2776B0836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bff49-32a0-4fda-80f6-e15c98944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9A5303-6559-4A7D-9317-8FAD771A15F5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229bff49-32a0-4fda-80f6-e15c9894470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351762-6480-4435-852E-51D7CBE490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88</TotalTime>
  <Words>313</Words>
  <Application>Microsoft Office PowerPoint</Application>
  <PresentationFormat>Široki zaslon</PresentationFormat>
  <Paragraphs>28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Linux Libertine</vt:lpstr>
      <vt:lpstr>Trebuchet MS</vt:lpstr>
      <vt:lpstr>Berlin</vt:lpstr>
      <vt:lpstr>Raketiranje Zagreba</vt:lpstr>
      <vt:lpstr>Osnovni podatci raketiranja</vt:lpstr>
      <vt:lpstr>Žrtve raketiranja Zagreba</vt:lpstr>
      <vt:lpstr>Spomenici</vt:lpstr>
      <vt:lpstr>Milan Martić</vt:lpstr>
      <vt:lpstr>Ostale pogođene građevine</vt:lpstr>
      <vt:lpstr>Korištene poveznice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Raketiranje Zagreba</dc:title>
  <dc:creator>Marijana Babić</dc:creator>
  <cp:lastModifiedBy>Abelina Finek</cp:lastModifiedBy>
  <cp:revision>4</cp:revision>
  <dcterms:created xsi:type="dcterms:W3CDTF">2023-05-30T10:51:03Z</dcterms:created>
  <dcterms:modified xsi:type="dcterms:W3CDTF">2023-06-12T12:01:53Z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0x010100A9E933C8B96FB041B6A8104854CF3D06</vt:lpwstr>
  </property>
</Properties>
</file>