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58" r:id="rId7"/>
    <p:sldId id="259" r:id="rId8"/>
    <p:sldId id="260" r:id="rId9"/>
    <p:sldId id="264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iteljski.hr/hrvatska-oklopna-vozila-iz-domovinskog-rata-i/" TargetMode="External"/><Relationship Id="rId7" Type="http://schemas.openxmlformats.org/officeDocument/2006/relationships/hyperlink" Target="https://www.dubrovnik-policija-91.com/index.php/majsan.html" TargetMode="External"/><Relationship Id="rId2" Type="http://schemas.openxmlformats.org/officeDocument/2006/relationships/hyperlink" Target="https://hr.wikipedia.org/wiki/Hrvatska_improvizirana_oklopna_vozilahttps:/torpedo.media/hrvatsko-inzenjerijsko-antiteroristicko-vozilo-hiav-m-91-strasko-rijecke-tvornice-torped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4brigada-zng.hr/obiljezavanja/25-obljetnica-izrade-prvog-hrvatskog-oklopnog-transportera-tin" TargetMode="External"/><Relationship Id="rId5" Type="http://schemas.openxmlformats.org/officeDocument/2006/relationships/hyperlink" Target="https://dalmatinskiportal.hr/vijesti/vrijedna-bastina--oklopni-vlak-ostaje-na-kopilici--obogatit-ce-turisticku-ponudu--/47736" TargetMode="External"/><Relationship Id="rId4" Type="http://schemas.openxmlformats.org/officeDocument/2006/relationships/hyperlink" Target="https://hr.wikipedia.org/wiki/Hrvatska_improvizirana_oklopna_vozi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dirty="0">
                <a:cs typeface="Calibri Light"/>
              </a:rPr>
              <a:t>N</a:t>
            </a:r>
            <a:r>
              <a:rPr lang="hr-HR" sz="7200" dirty="0" err="1">
                <a:cs typeface="Calibri Light"/>
              </a:rPr>
              <a:t>eka</a:t>
            </a:r>
            <a:r>
              <a:rPr lang="hr-HR" sz="7200" dirty="0">
                <a:cs typeface="Calibri Light"/>
              </a:rPr>
              <a:t> od</a:t>
            </a:r>
            <a:r>
              <a:rPr lang="en-US" sz="7200" dirty="0">
                <a:cs typeface="Calibri Light"/>
              </a:rPr>
              <a:t> </a:t>
            </a:r>
            <a:r>
              <a:rPr lang="hr-HR" sz="7200" dirty="0">
                <a:cs typeface="Calibri Light"/>
              </a:rPr>
              <a:t>h</a:t>
            </a:r>
            <a:r>
              <a:rPr lang="en-US" sz="7200" dirty="0" err="1">
                <a:cs typeface="Calibri Light"/>
              </a:rPr>
              <a:t>rvatsk</a:t>
            </a:r>
            <a:r>
              <a:rPr lang="hr-HR" sz="7200" dirty="0">
                <a:cs typeface="Calibri Light"/>
              </a:rPr>
              <a:t>ih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oklopn</a:t>
            </a:r>
            <a:r>
              <a:rPr lang="hr-HR" sz="7200" dirty="0">
                <a:cs typeface="Calibri Light"/>
              </a:rPr>
              <a:t>ih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vozila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iz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Domovinskog</a:t>
            </a:r>
            <a:r>
              <a:rPr lang="en-US" sz="7200" dirty="0">
                <a:cs typeface="Calibri Light"/>
              </a:rPr>
              <a:t> rata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Dario </a:t>
            </a:r>
            <a:r>
              <a:rPr lang="en-US" dirty="0" err="1">
                <a:cs typeface="Calibri"/>
              </a:rPr>
              <a:t>Loborec</a:t>
            </a:r>
            <a:r>
              <a:rPr lang="en-US" dirty="0">
                <a:cs typeface="Calibri"/>
              </a:rPr>
              <a:t> 8.a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4E6332-1CE3-DED7-20D9-6DA90BD1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Domovinski rat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C49B73-D893-EAE3-4990-7F886C32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Domovinski rat bio je obrambeno-oslobodilački rat za neovisnost i cjelovitost Republike Hrvatske koji je počeo 1991.</a:t>
            </a:r>
            <a:r>
              <a:rPr lang="en-US" sz="2200" dirty="0"/>
              <a:t> </a:t>
            </a:r>
            <a:r>
              <a:rPr lang="hr-HR" sz="2200" dirty="0"/>
              <a:t>i</a:t>
            </a:r>
            <a:r>
              <a:rPr lang="en-US" sz="2200" dirty="0"/>
              <a:t> trajao je do</a:t>
            </a:r>
            <a:r>
              <a:rPr lang="hr-HR" sz="2200" dirty="0"/>
              <a:t> 1955.</a:t>
            </a:r>
          </a:p>
          <a:p>
            <a:pPr marL="0" indent="0">
              <a:buNone/>
            </a:pPr>
            <a:endParaRPr lang="hr-HR" sz="2200" dirty="0"/>
          </a:p>
          <a:p>
            <a:pPr marL="57150" indent="0">
              <a:spcAft>
                <a:spcPts val="600"/>
              </a:spcAft>
              <a:buNone/>
            </a:pPr>
            <a:r>
              <a:rPr lang="en-US" sz="2200" dirty="0" err="1"/>
              <a:t>Tijekom</a:t>
            </a:r>
            <a:r>
              <a:rPr lang="en-US" sz="2200" dirty="0"/>
              <a:t> </a:t>
            </a:r>
            <a:r>
              <a:rPr lang="en-US" sz="2200" dirty="0" err="1"/>
              <a:t>Domovinskog</a:t>
            </a:r>
            <a:r>
              <a:rPr lang="en-US" sz="2200" dirty="0"/>
              <a:t> rata </a:t>
            </a:r>
            <a:r>
              <a:rPr lang="en-US" sz="2200" dirty="0" err="1"/>
              <a:t>izgrađeno</a:t>
            </a:r>
            <a:r>
              <a:rPr lang="en-US" sz="2200" dirty="0"/>
              <a:t> je </a:t>
            </a:r>
            <a:r>
              <a:rPr lang="en-US" sz="2200" dirty="0" err="1"/>
              <a:t>više</a:t>
            </a:r>
            <a:r>
              <a:rPr lang="en-US" sz="2200" dirty="0"/>
              <a:t> od 250 </a:t>
            </a:r>
            <a:r>
              <a:rPr lang="en-US" sz="2200" dirty="0" err="1"/>
              <a:t>improviziranih</a:t>
            </a:r>
            <a:r>
              <a:rPr lang="en-US" sz="2200" dirty="0"/>
              <a:t> </a:t>
            </a:r>
            <a:r>
              <a:rPr lang="en-US" sz="2200" dirty="0" err="1"/>
              <a:t>oklopnih</a:t>
            </a:r>
            <a:r>
              <a:rPr lang="en-US" sz="2200" dirty="0"/>
              <a:t> </a:t>
            </a:r>
            <a:r>
              <a:rPr lang="en-US" sz="2200" dirty="0" err="1"/>
              <a:t>vozila</a:t>
            </a:r>
            <a:endParaRPr lang="hr-HR" sz="2200" dirty="0"/>
          </a:p>
          <a:p>
            <a:pPr marL="57150" indent="0">
              <a:spcAft>
                <a:spcPts val="600"/>
              </a:spcAft>
              <a:buNone/>
            </a:pPr>
            <a:r>
              <a:rPr lang="en-US" sz="2200" dirty="0"/>
              <a:t>Tako </a:t>
            </a:r>
            <a:r>
              <a:rPr lang="en-US" sz="2200" dirty="0" err="1"/>
              <a:t>veliki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 </a:t>
            </a:r>
            <a:r>
              <a:rPr lang="en-US" sz="2200" dirty="0" err="1"/>
              <a:t>vozila</a:t>
            </a:r>
            <a:r>
              <a:rPr lang="en-US" sz="2200" dirty="0"/>
              <a:t> </a:t>
            </a:r>
            <a:r>
              <a:rPr lang="en-US" sz="2200" dirty="0" err="1"/>
              <a:t>izgrađen</a:t>
            </a:r>
            <a:r>
              <a:rPr lang="en-US" sz="2200" dirty="0"/>
              <a:t> je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posljedica</a:t>
            </a:r>
            <a:r>
              <a:rPr lang="en-US" sz="2200" dirty="0"/>
              <a:t> </a:t>
            </a:r>
            <a:r>
              <a:rPr lang="en-US" sz="2200" dirty="0" err="1"/>
              <a:t>nedostatka</a:t>
            </a:r>
            <a:r>
              <a:rPr lang="en-US" sz="2200" dirty="0"/>
              <a:t> </a:t>
            </a:r>
            <a:r>
              <a:rPr lang="en-US" sz="2200" dirty="0" err="1"/>
              <a:t>vojne</a:t>
            </a:r>
            <a:r>
              <a:rPr lang="en-US" sz="2200" dirty="0"/>
              <a:t> </a:t>
            </a:r>
            <a:r>
              <a:rPr lang="en-US" sz="2200" dirty="0" err="1"/>
              <a:t>opreme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otežane</a:t>
            </a:r>
            <a:r>
              <a:rPr lang="en-US" sz="2200" dirty="0"/>
              <a:t> </a:t>
            </a:r>
            <a:r>
              <a:rPr lang="en-US" sz="2200" dirty="0" err="1"/>
              <a:t>nabave</a:t>
            </a:r>
            <a:r>
              <a:rPr lang="en-US" sz="2200" dirty="0"/>
              <a:t> </a:t>
            </a:r>
            <a:r>
              <a:rPr lang="en-US" sz="2200" dirty="0" err="1"/>
              <a:t>vojne</a:t>
            </a:r>
            <a:r>
              <a:rPr lang="en-US" sz="2200" dirty="0"/>
              <a:t> </a:t>
            </a:r>
            <a:r>
              <a:rPr lang="en-US" sz="2200" dirty="0" err="1"/>
              <a:t>opreme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oružja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početku</a:t>
            </a:r>
            <a:r>
              <a:rPr lang="en-US" sz="2200" dirty="0"/>
              <a:t> rata.</a:t>
            </a:r>
          </a:p>
          <a:p>
            <a:pPr marL="57150" indent="0">
              <a:spcAft>
                <a:spcPts val="600"/>
              </a:spcAft>
              <a:buNone/>
            </a:pPr>
            <a:endParaRPr lang="en-US" sz="2200" dirty="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9973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ue, military vehicle&#10;&#10;Description automatically generated">
            <a:extLst>
              <a:ext uri="{FF2B5EF4-FFF2-40B4-BE49-F238E27FC236}">
                <a16:creationId xmlns:a16="http://schemas.microsoft.com/office/drawing/2014/main" id="{7F5E95E9-8A9A-99BD-B06C-17A3E8C10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11B7F-7E3A-4AF5-BBCD-88681279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Oklopni transporter TIN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5BE2-55A0-585B-0296-39EB031F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>
                <a:cs typeface="Calibri"/>
              </a:rPr>
              <a:t>Oklopni</a:t>
            </a:r>
            <a:r>
              <a:rPr lang="en-US" sz="1600" dirty="0">
                <a:cs typeface="Calibri"/>
              </a:rPr>
              <a:t> transporter TIN bio je </a:t>
            </a:r>
            <a:r>
              <a:rPr lang="en-US" sz="1600" dirty="0" err="1">
                <a:cs typeface="Calibri"/>
              </a:rPr>
              <a:t>prvo</a:t>
            </a:r>
            <a:r>
              <a:rPr lang="en-US" sz="1600" dirty="0">
                <a:cs typeface="Calibri"/>
              </a:rPr>
              <a:t> </a:t>
            </a:r>
            <a:r>
              <a:rPr lang="en-US" sz="1600" dirty="0" err="1">
                <a:cs typeface="Calibri"/>
              </a:rPr>
              <a:t>hrvatsko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improvizirano</a:t>
            </a:r>
            <a:r>
              <a:rPr lang="en-US" sz="1600" dirty="0">
                <a:cs typeface="Calibri"/>
              </a:rPr>
              <a:t> </a:t>
            </a:r>
            <a:r>
              <a:rPr lang="en-US" sz="1600" dirty="0" err="1">
                <a:cs typeface="Calibri"/>
              </a:rPr>
              <a:t>vozilo</a:t>
            </a:r>
            <a:endParaRPr lang="en-US" sz="1600" dirty="0">
              <a:cs typeface="Calibri"/>
            </a:endParaRPr>
          </a:p>
          <a:p>
            <a:r>
              <a:rPr lang="en-US" sz="1600" dirty="0" err="1">
                <a:cs typeface="Calibri"/>
              </a:rPr>
              <a:t>Nazvan</a:t>
            </a:r>
            <a:r>
              <a:rPr lang="en-US" sz="1600" dirty="0">
                <a:cs typeface="Calibri"/>
              </a:rPr>
              <a:t> je po </a:t>
            </a:r>
            <a:r>
              <a:rPr lang="en-US" sz="1600" dirty="0" err="1">
                <a:cs typeface="Calibri"/>
              </a:rPr>
              <a:t>akronimu</a:t>
            </a:r>
            <a:r>
              <a:rPr lang="en-US" sz="1600" dirty="0">
                <a:cs typeface="Calibri"/>
              </a:rPr>
              <a:t> </a:t>
            </a:r>
            <a:r>
              <a:rPr lang="en-US" sz="1600" i="1" dirty="0" err="1">
                <a:cs typeface="Calibri"/>
              </a:rPr>
              <a:t>Tuđman</a:t>
            </a:r>
            <a:r>
              <a:rPr lang="en-US" sz="1600" i="1" dirty="0">
                <a:cs typeface="Calibri"/>
              </a:rPr>
              <a:t> I </a:t>
            </a:r>
            <a:r>
              <a:rPr lang="en-US" sz="1600" i="1" dirty="0" err="1">
                <a:cs typeface="Calibri"/>
              </a:rPr>
              <a:t>Narod</a:t>
            </a:r>
            <a:endParaRPr lang="en-US" sz="1600" i="1" dirty="0">
              <a:cs typeface="Calibri"/>
            </a:endParaRPr>
          </a:p>
          <a:p>
            <a:r>
              <a:rPr lang="en-US" sz="1600" dirty="0" err="1">
                <a:cs typeface="Calibri"/>
              </a:rPr>
              <a:t>Iz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tvornice</a:t>
            </a:r>
            <a:r>
              <a:rPr lang="en-US" sz="1600" dirty="0">
                <a:cs typeface="Calibri"/>
              </a:rPr>
              <a:t> je </a:t>
            </a:r>
            <a:r>
              <a:rPr lang="en-US" sz="1600" dirty="0" err="1">
                <a:cs typeface="Calibri"/>
              </a:rPr>
              <a:t>izašao</a:t>
            </a:r>
            <a:r>
              <a:rPr lang="en-US" sz="1600" dirty="0">
                <a:cs typeface="Calibri"/>
              </a:rPr>
              <a:t> 1991. </a:t>
            </a:r>
            <a:r>
              <a:rPr lang="en-US" sz="1600" dirty="0" err="1">
                <a:cs typeface="Calibri"/>
              </a:rPr>
              <a:t>te</a:t>
            </a:r>
            <a:r>
              <a:rPr lang="en-US" sz="1600" dirty="0">
                <a:cs typeface="Calibri"/>
              </a:rPr>
              <a:t> je </a:t>
            </a:r>
            <a:r>
              <a:rPr lang="en-US" sz="1600" dirty="0" err="1">
                <a:cs typeface="Calibri"/>
              </a:rPr>
              <a:t>izrađen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na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osnovi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teškog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kamiona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Dampera</a:t>
            </a:r>
            <a:r>
              <a:rPr lang="en-US" sz="1600" dirty="0">
                <a:cs typeface="Calibri"/>
              </a:rPr>
              <a:t> s </a:t>
            </a:r>
            <a:r>
              <a:rPr lang="en-US" sz="1600" dirty="0" err="1">
                <a:cs typeface="Calibri"/>
              </a:rPr>
              <a:t>motorom</a:t>
            </a:r>
            <a:r>
              <a:rPr lang="en-US" sz="1600" dirty="0">
                <a:cs typeface="Calibri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Famos</a:t>
            </a:r>
            <a:r>
              <a:rPr lang="en-US" sz="1600" dirty="0">
                <a:ea typeface="+mn-lt"/>
                <a:cs typeface="+mn-lt"/>
              </a:rPr>
              <a:t> F305A koji je </a:t>
            </a:r>
            <a:r>
              <a:rPr lang="en-US" sz="1600" dirty="0" err="1">
                <a:ea typeface="+mn-lt"/>
                <a:cs typeface="+mn-lt"/>
              </a:rPr>
              <a:t>raspolagao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snagom</a:t>
            </a:r>
            <a:r>
              <a:rPr lang="en-US" sz="1600" dirty="0">
                <a:ea typeface="+mn-lt"/>
                <a:cs typeface="+mn-lt"/>
              </a:rPr>
              <a:t> 305 KS</a:t>
            </a:r>
          </a:p>
          <a:p>
            <a:r>
              <a:rPr lang="en-US" sz="1600" dirty="0" err="1">
                <a:cs typeface="Calibri"/>
              </a:rPr>
              <a:t>Razlikovao</a:t>
            </a:r>
            <a:r>
              <a:rPr lang="en-US" sz="1600" dirty="0">
                <a:cs typeface="Calibri"/>
              </a:rPr>
              <a:t> se od </a:t>
            </a:r>
            <a:r>
              <a:rPr lang="en-US" sz="1600" dirty="0" err="1">
                <a:cs typeface="Calibri"/>
              </a:rPr>
              <a:t>kasnijih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improviziranih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vozila</a:t>
            </a:r>
            <a:r>
              <a:rPr lang="en-US" sz="1600" dirty="0">
                <a:cs typeface="Calibri"/>
              </a:rPr>
              <a:t> po tome </a:t>
            </a:r>
            <a:r>
              <a:rPr lang="en-US" sz="1600" dirty="0" err="1">
                <a:cs typeface="Calibri"/>
              </a:rPr>
              <a:t>što</a:t>
            </a:r>
            <a:r>
              <a:rPr lang="en-US" sz="1600" dirty="0">
                <a:cs typeface="Calibri"/>
              </a:rPr>
              <a:t> je bio </a:t>
            </a:r>
            <a:r>
              <a:rPr lang="en-US" sz="1600" dirty="0" err="1">
                <a:cs typeface="Calibri"/>
              </a:rPr>
              <a:t>potpuni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oklopni</a:t>
            </a:r>
            <a:r>
              <a:rPr lang="en-US" sz="1600" dirty="0">
                <a:cs typeface="Calibri"/>
              </a:rPr>
              <a:t> transporter</a:t>
            </a:r>
          </a:p>
          <a:p>
            <a:r>
              <a:rPr lang="en-US" sz="1600" dirty="0" err="1">
                <a:cs typeface="Calibri"/>
              </a:rPr>
              <a:t>Uništen</a:t>
            </a:r>
            <a:r>
              <a:rPr lang="en-US" sz="1600" dirty="0">
                <a:cs typeface="Calibri"/>
              </a:rPr>
              <a:t> je 5. </a:t>
            </a:r>
            <a:r>
              <a:rPr lang="en-US" sz="1600" dirty="0" err="1">
                <a:cs typeface="Calibri"/>
              </a:rPr>
              <a:t>Listopada</a:t>
            </a:r>
            <a:r>
              <a:rPr lang="en-US" sz="1600" dirty="0">
                <a:cs typeface="Calibri"/>
              </a:rPr>
              <a:t> 1991. u </a:t>
            </a:r>
            <a:r>
              <a:rPr lang="en-US" sz="1600" dirty="0" err="1">
                <a:cs typeface="Calibri"/>
              </a:rPr>
              <a:t>žestokom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napadu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kod</a:t>
            </a:r>
            <a:r>
              <a:rPr lang="en-US" sz="1600" dirty="0">
                <a:cs typeface="Calibri"/>
              </a:rPr>
              <a:t> sela </a:t>
            </a:r>
            <a:r>
              <a:rPr lang="en-US" sz="1600" dirty="0" err="1">
                <a:cs typeface="Calibri"/>
              </a:rPr>
              <a:t>Briševa</a:t>
            </a:r>
            <a:r>
              <a:rPr lang="hr-HR" sz="1600" dirty="0">
                <a:cs typeface="Calibri"/>
              </a:rPr>
              <a:t> u zadarskom zaleđu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3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36690-CD7F-3CDF-0AA7-9EDEA4F3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Majsan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7AE9-082A-807A-5D0A-3759CB03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>
                <a:cs typeface="Calibri"/>
              </a:rPr>
              <a:t>Majsan je </a:t>
            </a:r>
            <a:r>
              <a:rPr lang="en-US" sz="1500" dirty="0" err="1">
                <a:cs typeface="Calibri"/>
              </a:rPr>
              <a:t>oklopno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vozilo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izrađeno</a:t>
            </a:r>
            <a:r>
              <a:rPr lang="en-US" sz="1500" dirty="0">
                <a:cs typeface="Calibri"/>
              </a:rPr>
              <a:t> u </a:t>
            </a:r>
            <a:r>
              <a:rPr lang="en-US" sz="1500" dirty="0" err="1">
                <a:cs typeface="Calibri"/>
              </a:rPr>
              <a:t>brodogradilištu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Inkobrod</a:t>
            </a:r>
            <a:r>
              <a:rPr lang="hr-HR" sz="1500" dirty="0">
                <a:cs typeface="Calibri"/>
              </a:rPr>
              <a:t> u Korčuli</a:t>
            </a:r>
            <a:endParaRPr lang="en-US" sz="1500" dirty="0" err="1">
              <a:cs typeface="Calibri"/>
            </a:endParaRPr>
          </a:p>
          <a:p>
            <a:r>
              <a:rPr lang="en-US" sz="1500" dirty="0">
                <a:cs typeface="Calibri"/>
              </a:rPr>
              <a:t>27. </a:t>
            </a:r>
            <a:r>
              <a:rPr lang="hr-HR" sz="1500" dirty="0">
                <a:cs typeface="Calibri"/>
              </a:rPr>
              <a:t>k</a:t>
            </a:r>
            <a:r>
              <a:rPr lang="en-US" sz="1500" dirty="0" err="1">
                <a:cs typeface="Calibri"/>
              </a:rPr>
              <a:t>olovoza</a:t>
            </a:r>
            <a:r>
              <a:rPr lang="en-US" sz="1500" dirty="0">
                <a:cs typeface="Calibri"/>
              </a:rPr>
              <a:t> </a:t>
            </a:r>
            <a:r>
              <a:rPr lang="hr-HR" sz="1500" dirty="0">
                <a:cs typeface="Calibri"/>
              </a:rPr>
              <a:t>1991. </a:t>
            </a:r>
            <a:r>
              <a:rPr lang="en-US" sz="1500" dirty="0" err="1">
                <a:cs typeface="Calibri"/>
              </a:rPr>
              <a:t>predan</a:t>
            </a:r>
            <a:r>
              <a:rPr lang="hr-HR" sz="1500" dirty="0">
                <a:cs typeface="Calibri"/>
              </a:rPr>
              <a:t> je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dubrovačkoj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policiji</a:t>
            </a:r>
            <a:endParaRPr lang="en-US" sz="1500" dirty="0">
              <a:cs typeface="Calibri"/>
            </a:endParaRPr>
          </a:p>
          <a:p>
            <a:r>
              <a:rPr lang="en-US" sz="1500" dirty="0" err="1">
                <a:cs typeface="Calibri"/>
              </a:rPr>
              <a:t>Izgrađen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na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osnovi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kamiona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>
                <a:ea typeface="+mn-lt"/>
                <a:cs typeface="+mn-lt"/>
              </a:rPr>
              <a:t> TAM-260 T26</a:t>
            </a:r>
          </a:p>
          <a:p>
            <a:r>
              <a:rPr lang="en-US" sz="1500" dirty="0" err="1">
                <a:cs typeface="Calibri"/>
              </a:rPr>
              <a:t>Koristio</a:t>
            </a:r>
            <a:r>
              <a:rPr lang="en-US" sz="1500" dirty="0">
                <a:cs typeface="Calibri"/>
              </a:rPr>
              <a:t> se </a:t>
            </a:r>
            <a:r>
              <a:rPr lang="en-US" sz="1500" dirty="0" err="1">
                <a:cs typeface="Calibri"/>
              </a:rPr>
              <a:t>noću</a:t>
            </a:r>
            <a:r>
              <a:rPr lang="en-US" sz="1500" dirty="0">
                <a:cs typeface="Calibri"/>
              </a:rPr>
              <a:t>, a </a:t>
            </a:r>
            <a:r>
              <a:rPr lang="en-US" sz="1500" dirty="0" err="1">
                <a:cs typeface="Calibri"/>
              </a:rPr>
              <a:t>rijetko</a:t>
            </a:r>
            <a:r>
              <a:rPr lang="en-US" sz="1500" dirty="0">
                <a:cs typeface="Calibri"/>
              </a:rPr>
              <a:t> </a:t>
            </a:r>
            <a:r>
              <a:rPr lang="hr-HR" sz="1500" dirty="0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danju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te</a:t>
            </a:r>
            <a:r>
              <a:rPr lang="en-US" sz="1500" dirty="0">
                <a:cs typeface="Calibri"/>
              </a:rPr>
              <a:t> je </a:t>
            </a:r>
            <a:r>
              <a:rPr lang="en-US" sz="1500" dirty="0" err="1">
                <a:cs typeface="Calibri"/>
              </a:rPr>
              <a:t>služio</a:t>
            </a:r>
            <a:r>
              <a:rPr lang="en-US" sz="1500" dirty="0">
                <a:cs typeface="Calibri"/>
              </a:rPr>
              <a:t> za </a:t>
            </a:r>
            <a:r>
              <a:rPr lang="en-US" sz="1500" dirty="0" err="1">
                <a:cs typeface="Calibri"/>
              </a:rPr>
              <a:t>prijevoz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civila</a:t>
            </a:r>
            <a:r>
              <a:rPr lang="en-US" sz="1500" dirty="0">
                <a:cs typeface="Calibri"/>
              </a:rPr>
              <a:t>, </a:t>
            </a:r>
            <a:r>
              <a:rPr lang="en-US" sz="1500" dirty="0" err="1">
                <a:cs typeface="Calibri"/>
              </a:rPr>
              <a:t>ranjenika</a:t>
            </a:r>
            <a:r>
              <a:rPr lang="en-US" sz="1500" dirty="0">
                <a:cs typeface="Calibri"/>
              </a:rPr>
              <a:t> </a:t>
            </a:r>
            <a:r>
              <a:rPr lang="hr-HR" sz="1500" dirty="0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poginulih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na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relaciji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Mokošica</a:t>
            </a:r>
            <a:r>
              <a:rPr lang="en-US" sz="1500" dirty="0">
                <a:cs typeface="Calibri"/>
              </a:rPr>
              <a:t> - Dubrovnik, </a:t>
            </a:r>
            <a:r>
              <a:rPr lang="en-US" sz="1500" dirty="0" err="1">
                <a:cs typeface="Calibri"/>
              </a:rPr>
              <a:t>danju</a:t>
            </a:r>
            <a:r>
              <a:rPr lang="en-US" sz="1500" dirty="0">
                <a:cs typeface="Calibri"/>
              </a:rPr>
              <a:t> se </a:t>
            </a:r>
            <a:r>
              <a:rPr lang="en-US" sz="1500" dirty="0" err="1">
                <a:cs typeface="Calibri"/>
              </a:rPr>
              <a:t>Majsanom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prevozila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hrana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oprema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braniteljima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kod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hotela</a:t>
            </a:r>
            <a:r>
              <a:rPr lang="en-US" sz="1500" dirty="0">
                <a:cs typeface="Calibri"/>
              </a:rPr>
              <a:t> Belvedere</a:t>
            </a:r>
          </a:p>
          <a:p>
            <a:r>
              <a:rPr lang="en-US" sz="1500" dirty="0" err="1">
                <a:cs typeface="Calibri"/>
              </a:rPr>
              <a:t>Nakon</a:t>
            </a:r>
            <a:r>
              <a:rPr lang="en-US" sz="1500" dirty="0">
                <a:cs typeface="Calibri"/>
              </a:rPr>
              <a:t> rata bio je </a:t>
            </a:r>
            <a:r>
              <a:rPr lang="en-US" sz="1500" dirty="0" err="1">
                <a:cs typeface="Calibri"/>
              </a:rPr>
              <a:t>prepušten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propadanju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na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livadi</a:t>
            </a:r>
            <a:r>
              <a:rPr lang="en-US" sz="1500" dirty="0">
                <a:cs typeface="Calibri"/>
              </a:rPr>
              <a:t> u </a:t>
            </a:r>
            <a:r>
              <a:rPr lang="en-US" sz="1500" dirty="0" err="1">
                <a:cs typeface="Calibri"/>
              </a:rPr>
              <a:t>blizini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Grude</a:t>
            </a:r>
            <a:r>
              <a:rPr lang="en-US" sz="1500" dirty="0">
                <a:cs typeface="Calibri"/>
              </a:rPr>
              <a:t> u </a:t>
            </a:r>
            <a:r>
              <a:rPr lang="en-US" sz="1500" dirty="0" err="1">
                <a:cs typeface="Calibri"/>
              </a:rPr>
              <a:t>Konavlima</a:t>
            </a:r>
            <a:r>
              <a:rPr lang="en-US" sz="1500" dirty="0">
                <a:cs typeface="Calibri"/>
              </a:rPr>
              <a:t>, </a:t>
            </a:r>
            <a:r>
              <a:rPr lang="en-US" sz="1500" dirty="0" err="1">
                <a:cs typeface="Calibri"/>
              </a:rPr>
              <a:t>ali</a:t>
            </a:r>
            <a:r>
              <a:rPr lang="en-US" sz="1500" dirty="0">
                <a:cs typeface="Calibri"/>
              </a:rPr>
              <a:t> je u </a:t>
            </a:r>
            <a:r>
              <a:rPr lang="en-US" sz="1500" dirty="0" err="1">
                <a:cs typeface="Calibri"/>
              </a:rPr>
              <a:t>svibnju</a:t>
            </a:r>
            <a:r>
              <a:rPr lang="en-US" sz="1500" dirty="0">
                <a:cs typeface="Calibri"/>
              </a:rPr>
              <a:t> 2009. </a:t>
            </a:r>
            <a:r>
              <a:rPr lang="en-US" sz="1500" dirty="0" err="1">
                <a:cs typeface="Calibri"/>
              </a:rPr>
              <a:t>restauriran</a:t>
            </a:r>
            <a:r>
              <a:rPr lang="en-US" sz="1500" dirty="0">
                <a:cs typeface="Calibri"/>
              </a:rPr>
              <a:t> </a:t>
            </a:r>
            <a:r>
              <a:rPr lang="hr-HR" sz="1500" dirty="0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izložen</a:t>
            </a:r>
            <a:r>
              <a:rPr lang="en-US" sz="1500" dirty="0">
                <a:cs typeface="Calibri"/>
              </a:rPr>
              <a:t> u </a:t>
            </a:r>
            <a:r>
              <a:rPr lang="en-US" sz="1500" dirty="0" err="1">
                <a:cs typeface="Calibri"/>
              </a:rPr>
              <a:t>dubrovačkom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parku</a:t>
            </a:r>
            <a:r>
              <a:rPr lang="en-US" sz="1500" dirty="0">
                <a:cs typeface="Calibri"/>
              </a:rPr>
              <a:t>  </a:t>
            </a:r>
            <a:r>
              <a:rPr lang="en-US" sz="1500" dirty="0" err="1">
                <a:cs typeface="Calibri"/>
              </a:rPr>
              <a:t>Batala</a:t>
            </a:r>
            <a:endParaRPr lang="en-US" sz="1500" dirty="0">
              <a:cs typeface="Calibri"/>
            </a:endParaRPr>
          </a:p>
          <a:p>
            <a:pPr marL="0" indent="0">
              <a:buNone/>
            </a:pPr>
            <a:endParaRPr lang="en-US" sz="1500" dirty="0">
              <a:cs typeface="Calibri"/>
            </a:endParaRPr>
          </a:p>
        </p:txBody>
      </p:sp>
      <p:pic>
        <p:nvPicPr>
          <p:cNvPr id="4" name="Picture 4" descr="A picture containing outdoor, sky, military vehicle, transport&#10;&#10;Description automatically generated">
            <a:extLst>
              <a:ext uri="{FF2B5EF4-FFF2-40B4-BE49-F238E27FC236}">
                <a16:creationId xmlns:a16="http://schemas.microsoft.com/office/drawing/2014/main" id="{EAEC6A8B-69F8-5919-A691-DBDF6202C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2" r="1420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239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3AF55-EBD4-F45B-4E06-30477546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Straško (HIAV)</a:t>
            </a:r>
            <a:endParaRPr lang="en-US" sz="54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356D-0014-A514-C59B-E26A0912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>
                <a:cs typeface="Calibri"/>
              </a:rPr>
              <a:t>M-91 </a:t>
            </a:r>
            <a:r>
              <a:rPr lang="en-US" sz="1500" dirty="0" err="1">
                <a:cs typeface="Calibri"/>
              </a:rPr>
              <a:t>Straško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jedno</a:t>
            </a:r>
            <a:r>
              <a:rPr lang="en-US" sz="1500" dirty="0">
                <a:cs typeface="Calibri"/>
              </a:rPr>
              <a:t> je od </a:t>
            </a:r>
            <a:r>
              <a:rPr lang="en-US" sz="1500" dirty="0" err="1">
                <a:cs typeface="Calibri"/>
              </a:rPr>
              <a:t>rijetkih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serijski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proizvedenih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oklopnih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vozila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Domovinskog</a:t>
            </a:r>
            <a:r>
              <a:rPr lang="en-US" sz="1500" dirty="0">
                <a:cs typeface="Calibri"/>
              </a:rPr>
              <a:t> rata </a:t>
            </a:r>
            <a:r>
              <a:rPr lang="en-US" sz="1500" dirty="0" err="1">
                <a:cs typeface="Calibri"/>
              </a:rPr>
              <a:t>te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izrađen</a:t>
            </a:r>
            <a:r>
              <a:rPr lang="en-US" sz="1500" dirty="0">
                <a:cs typeface="Calibri"/>
              </a:rPr>
              <a:t> po </a:t>
            </a:r>
            <a:r>
              <a:rPr lang="en-US" sz="1500" dirty="0" err="1">
                <a:cs typeface="Calibri"/>
              </a:rPr>
              <a:t>narudžbi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Zbora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narodne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garde</a:t>
            </a:r>
            <a:endParaRPr lang="en-US" sz="1500" dirty="0">
              <a:cs typeface="Calibri"/>
            </a:endParaRPr>
          </a:p>
          <a:p>
            <a:r>
              <a:rPr lang="en-US" sz="1500" dirty="0" err="1">
                <a:cs typeface="Calibri"/>
              </a:rPr>
              <a:t>Izrađivani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su</a:t>
            </a:r>
            <a:r>
              <a:rPr lang="en-US" sz="1500" dirty="0">
                <a:cs typeface="Calibri"/>
              </a:rPr>
              <a:t> u </a:t>
            </a:r>
            <a:r>
              <a:rPr lang="en-US" sz="1500" dirty="0" err="1">
                <a:cs typeface="Calibri"/>
              </a:rPr>
              <a:t>riječkom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Torpedu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kao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osnova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poslužilo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podvozje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rovokopača</a:t>
            </a:r>
            <a:r>
              <a:rPr lang="en-US" sz="1500" dirty="0">
                <a:cs typeface="Calibri"/>
              </a:rPr>
              <a:t> GTR 75A s </a:t>
            </a:r>
            <a:r>
              <a:rPr lang="en-US" sz="1500" dirty="0" err="1">
                <a:cs typeface="Calibri"/>
              </a:rPr>
              <a:t>motorom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snage</a:t>
            </a:r>
            <a:r>
              <a:rPr lang="en-US" sz="1500" dirty="0">
                <a:cs typeface="Calibri"/>
              </a:rPr>
              <a:t> 70 KS</a:t>
            </a:r>
          </a:p>
          <a:p>
            <a:r>
              <a:rPr lang="en-US" sz="1500" dirty="0" err="1">
                <a:cs typeface="Calibri"/>
              </a:rPr>
              <a:t>Oznaka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koju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nosio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bila</a:t>
            </a:r>
            <a:r>
              <a:rPr lang="en-US" sz="1500" dirty="0">
                <a:cs typeface="Calibri"/>
              </a:rPr>
              <a:t> je HIAV </a:t>
            </a:r>
            <a:r>
              <a:rPr lang="en-US" sz="1500" dirty="0" err="1">
                <a:cs typeface="Calibri"/>
              </a:rPr>
              <a:t>što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bila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kratica</a:t>
            </a:r>
            <a:r>
              <a:rPr lang="en-US" sz="1500" dirty="0">
                <a:cs typeface="Calibri"/>
              </a:rPr>
              <a:t> za </a:t>
            </a:r>
            <a:r>
              <a:rPr lang="en-US" sz="1500" b="1" dirty="0" err="1">
                <a:cs typeface="Calibri"/>
              </a:rPr>
              <a:t>H</a:t>
            </a:r>
            <a:r>
              <a:rPr lang="en-US" sz="1500" dirty="0" err="1">
                <a:cs typeface="Calibri"/>
              </a:rPr>
              <a:t>rvatsko</a:t>
            </a:r>
            <a:r>
              <a:rPr lang="en-US" sz="1500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I</a:t>
            </a:r>
            <a:r>
              <a:rPr lang="en-US" sz="1500" dirty="0" err="1">
                <a:cs typeface="Calibri"/>
              </a:rPr>
              <a:t>nženjerijsko</a:t>
            </a:r>
            <a:r>
              <a:rPr lang="en-US" sz="1500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A</a:t>
            </a:r>
            <a:r>
              <a:rPr lang="en-US" sz="1500" dirty="0" err="1">
                <a:cs typeface="Calibri"/>
              </a:rPr>
              <a:t>ntiterorističko</a:t>
            </a:r>
            <a:r>
              <a:rPr lang="en-US" sz="1500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V</a:t>
            </a:r>
            <a:r>
              <a:rPr lang="en-US" sz="1500" dirty="0" err="1">
                <a:cs typeface="Calibri"/>
              </a:rPr>
              <a:t>ozilo</a:t>
            </a:r>
            <a:endParaRPr lang="en-US" sz="1500" dirty="0">
              <a:cs typeface="Calibri"/>
            </a:endParaRPr>
          </a:p>
          <a:p>
            <a:r>
              <a:rPr lang="en-US" sz="1500" dirty="0" err="1">
                <a:cs typeface="Calibri"/>
              </a:rPr>
              <a:t>Ovaj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oklopnjak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mogao</a:t>
            </a:r>
            <a:r>
              <a:rPr lang="en-US" sz="1500" dirty="0">
                <a:cs typeface="Calibri"/>
              </a:rPr>
              <a:t> je </a:t>
            </a:r>
            <a:r>
              <a:rPr lang="en-US" sz="1500" dirty="0" err="1">
                <a:cs typeface="Calibri"/>
              </a:rPr>
              <a:t>prevoziti</a:t>
            </a:r>
            <a:r>
              <a:rPr lang="en-US" sz="1500" dirty="0">
                <a:cs typeface="Calibri"/>
              </a:rPr>
              <a:t> do 6 </a:t>
            </a:r>
            <a:r>
              <a:rPr lang="en-US" sz="1500" dirty="0" err="1">
                <a:cs typeface="Calibri"/>
              </a:rPr>
              <a:t>osoba</a:t>
            </a:r>
            <a:r>
              <a:rPr lang="en-US" sz="1500" dirty="0">
                <a:cs typeface="Calibri"/>
              </a:rPr>
              <a:t> </a:t>
            </a:r>
            <a:r>
              <a:rPr lang="en-US" sz="1500" dirty="0" err="1">
                <a:cs typeface="Calibri"/>
              </a:rPr>
              <a:t>skupa</a:t>
            </a:r>
            <a:r>
              <a:rPr lang="en-US" sz="1500" dirty="0">
                <a:cs typeface="Calibri"/>
              </a:rPr>
              <a:t> s </a:t>
            </a:r>
            <a:r>
              <a:rPr lang="en-US" sz="1500" dirty="0" err="1">
                <a:cs typeface="Calibri"/>
              </a:rPr>
              <a:t>vozačem</a:t>
            </a:r>
            <a:r>
              <a:rPr lang="en-US" sz="1500" dirty="0">
                <a:cs typeface="Calibri"/>
              </a:rPr>
              <a:t> </a:t>
            </a:r>
            <a:r>
              <a:rPr lang="hr-HR" sz="1500" dirty="0">
                <a:cs typeface="Calibri"/>
              </a:rPr>
              <a:t>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ciljačem</a:t>
            </a:r>
            <a:endParaRPr lang="en-US" sz="1500" dirty="0">
              <a:cs typeface="Calibri"/>
            </a:endParaRPr>
          </a:p>
          <a:p>
            <a:r>
              <a:rPr lang="en-US" sz="1500" dirty="0" err="1">
                <a:cs typeface="Calibri"/>
              </a:rPr>
              <a:t>Sudbina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većine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ovih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vozila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nije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poznata</a:t>
            </a:r>
            <a:endParaRPr lang="en-US" sz="1500" dirty="0">
              <a:cs typeface="Calibri"/>
            </a:endParaRPr>
          </a:p>
        </p:txBody>
      </p:sp>
      <p:pic>
        <p:nvPicPr>
          <p:cNvPr id="4" name="Picture 4" descr="A picture containing sky, outdoor, military vehicle, transport&#10;&#10;Description automatically generated">
            <a:extLst>
              <a:ext uri="{FF2B5EF4-FFF2-40B4-BE49-F238E27FC236}">
                <a16:creationId xmlns:a16="http://schemas.microsoft.com/office/drawing/2014/main" id="{384D06BB-0DAD-11A7-F000-5922E4E73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0" r="101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184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724AB6-56D4-6AA0-772B-34C7013A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sz="4800"/>
              <a:t>OSA (Oklopljeno sanitetsko vozilo)</a:t>
            </a: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BAEC2A-7317-09A8-5AEC-FB0812A8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hr-HR" sz="1400"/>
              <a:t>Tvornica autobusa Zagreb je izradila projekt oklopnog sanitetskog autobusa nakon što se pokazalo da postojeća sanitetska vozila ne mogu zadovoljiti potrebe na ratištima</a:t>
            </a:r>
          </a:p>
          <a:p>
            <a:r>
              <a:rPr lang="hr-HR" sz="1400"/>
              <a:t>Prvi je primjerak kao podvozje imao autobus FAP4420 </a:t>
            </a:r>
          </a:p>
          <a:p>
            <a:r>
              <a:rPr lang="hr-HR" sz="1400"/>
              <a:t>Korišten je za evakuaciju ranjenika iz Vukovara 1991. godine</a:t>
            </a:r>
          </a:p>
          <a:p>
            <a:r>
              <a:rPr lang="hr-HR" sz="1400"/>
              <a:t>Autobus je imao 24 ležeća mjesta za ranjenike i još dva člana medicinskog osoblja</a:t>
            </a:r>
          </a:p>
          <a:p>
            <a:r>
              <a:rPr lang="hr-HR" sz="1400"/>
              <a:t>Nakon prvog vozila, izrađena je serija od 10 oklopnih vozila koji su kao osnovu imali autobus TAM 161</a:t>
            </a:r>
          </a:p>
          <a:p>
            <a:r>
              <a:rPr lang="hr-HR" sz="1400"/>
              <a:t>Autobusi  su korišteni sve do operacije Oluja, nakon toga je autobus 131. brigade Županja završio u Vojnom muzeju u Zagrebu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05256C1-A41D-9ED0-99AB-02821C338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1" r="2227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7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BD27-C3C5-DAEC-B99B-79FED14D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Calibri Light"/>
              </a:rPr>
              <a:t>Oklopni vlak</a:t>
            </a:r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6AF4C4-8ADB-5C2C-D4D6-1C961BC79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32" b="1419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3912-21F7-CD10-0DA7-31E1EB17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U </a:t>
            </a:r>
            <a:r>
              <a:rPr lang="en-US" sz="1800" dirty="0" err="1">
                <a:cs typeface="Calibri"/>
              </a:rPr>
              <a:t>ljeto</a:t>
            </a:r>
            <a:r>
              <a:rPr lang="en-US" sz="1800" dirty="0">
                <a:cs typeface="Calibri"/>
              </a:rPr>
              <a:t> 1991.  </a:t>
            </a:r>
            <a:r>
              <a:rPr lang="en-US" sz="1800" dirty="0" err="1">
                <a:cs typeface="Calibri"/>
              </a:rPr>
              <a:t>godine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Brodosplit</a:t>
            </a:r>
            <a:r>
              <a:rPr lang="en-US" sz="1800" dirty="0">
                <a:cs typeface="Calibri"/>
              </a:rPr>
              <a:t> je </a:t>
            </a:r>
            <a:r>
              <a:rPr lang="en-US" sz="1800" dirty="0" err="1">
                <a:cs typeface="Calibri"/>
              </a:rPr>
              <a:t>dovedena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lokomotiva</a:t>
            </a:r>
            <a:r>
              <a:rPr lang="en-US" sz="1800" dirty="0">
                <a:cs typeface="Calibri"/>
              </a:rPr>
              <a:t> HŽ 664 s </a:t>
            </a:r>
            <a:r>
              <a:rPr lang="en-US" sz="1800" dirty="0" err="1">
                <a:cs typeface="Calibri"/>
              </a:rPr>
              <a:t>dva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vagona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namjerom</a:t>
            </a:r>
            <a:r>
              <a:rPr lang="en-US" sz="1800" dirty="0">
                <a:cs typeface="Calibri"/>
              </a:rPr>
              <a:t> da </a:t>
            </a:r>
            <a:r>
              <a:rPr lang="en-US" sz="1800" dirty="0" err="1">
                <a:cs typeface="Calibri"/>
              </a:rPr>
              <a:t>ih</a:t>
            </a:r>
            <a:r>
              <a:rPr lang="en-US" sz="1800" dirty="0">
                <a:cs typeface="Calibri"/>
              </a:rPr>
              <a:t> se </a:t>
            </a:r>
            <a:r>
              <a:rPr lang="en-US" sz="1800" dirty="0" err="1">
                <a:cs typeface="Calibri"/>
              </a:rPr>
              <a:t>oklopi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 err="1">
                <a:cs typeface="Calibri"/>
              </a:rPr>
              <a:t>Nakon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dovršetka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izrade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lokomotiva</a:t>
            </a:r>
            <a:r>
              <a:rPr lang="en-US" sz="1800" dirty="0">
                <a:cs typeface="Calibri"/>
              </a:rPr>
              <a:t> je </a:t>
            </a:r>
            <a:r>
              <a:rPr lang="en-US" sz="1800" dirty="0" err="1">
                <a:cs typeface="Calibri"/>
              </a:rPr>
              <a:t>težila</a:t>
            </a:r>
            <a:r>
              <a:rPr lang="en-US" sz="1800" dirty="0">
                <a:cs typeface="Calibri"/>
              </a:rPr>
              <a:t> 130 </a:t>
            </a:r>
            <a:r>
              <a:rPr lang="en-US" sz="1800" dirty="0" err="1">
                <a:cs typeface="Calibri"/>
              </a:rPr>
              <a:t>tona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dok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vagoni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težili</a:t>
            </a:r>
            <a:r>
              <a:rPr lang="en-US" sz="1800" dirty="0">
                <a:cs typeface="Calibri"/>
              </a:rPr>
              <a:t> po 40 </a:t>
            </a:r>
            <a:r>
              <a:rPr lang="en-US" sz="1800" dirty="0" err="1">
                <a:cs typeface="Calibri"/>
              </a:rPr>
              <a:t>tona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svaki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cs typeface="Calibri"/>
              </a:rPr>
              <a:t>Na </a:t>
            </a:r>
            <a:r>
              <a:rPr lang="en-US" sz="1800" dirty="0" err="1">
                <a:cs typeface="Calibri"/>
              </a:rPr>
              <a:t>krovu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vlaka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postavljene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kupole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mitraljezima</a:t>
            </a:r>
            <a:r>
              <a:rPr lang="en-US" sz="1800" dirty="0">
                <a:cs typeface="Calibri"/>
              </a:rPr>
              <a:t> Browning 12,7mm </a:t>
            </a:r>
            <a:r>
              <a:rPr lang="en-US" sz="1800" dirty="0" err="1">
                <a:cs typeface="Calibri"/>
              </a:rPr>
              <a:t>te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napravljeni</a:t>
            </a:r>
            <a:r>
              <a:rPr lang="en-US" sz="1800" dirty="0">
                <a:cs typeface="Calibri"/>
              </a:rPr>
              <a:t> </a:t>
            </a:r>
            <a:r>
              <a:rPr lang="hr-HR" sz="1800" dirty="0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izlazi</a:t>
            </a:r>
            <a:r>
              <a:rPr lang="en-US" sz="1800" dirty="0">
                <a:cs typeface="Calibri"/>
              </a:rPr>
              <a:t> za </a:t>
            </a:r>
            <a:r>
              <a:rPr lang="en-US" sz="1800" dirty="0" err="1">
                <a:cs typeface="Calibri"/>
              </a:rPr>
              <a:t>nuždu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dvije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strane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podu</a:t>
            </a:r>
            <a:r>
              <a:rPr lang="en-US" sz="1800" dirty="0">
                <a:cs typeface="Calibri"/>
              </a:rPr>
              <a:t> 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 err="1">
                <a:ea typeface="Calibri"/>
                <a:cs typeface="Calibri"/>
              </a:rPr>
              <a:t>Vlak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ipak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nije</a:t>
            </a:r>
            <a:r>
              <a:rPr lang="en-US" sz="1800" dirty="0">
                <a:ea typeface="Calibri"/>
                <a:cs typeface="Calibri"/>
              </a:rPr>
              <a:t> bio </a:t>
            </a:r>
            <a:r>
              <a:rPr lang="en-US" sz="1800" dirty="0" err="1">
                <a:ea typeface="Calibri"/>
                <a:cs typeface="Calibri"/>
              </a:rPr>
              <a:t>korišten</a:t>
            </a:r>
            <a:r>
              <a:rPr lang="en-US" sz="1800" dirty="0">
                <a:ea typeface="Calibri"/>
                <a:cs typeface="Calibri"/>
              </a:rPr>
              <a:t> u </a:t>
            </a:r>
            <a:r>
              <a:rPr lang="en-US" sz="1800" dirty="0" err="1">
                <a:ea typeface="Calibri"/>
                <a:cs typeface="Calibri"/>
              </a:rPr>
              <a:t>borbenim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zbivanjima</a:t>
            </a:r>
            <a:r>
              <a:rPr lang="en-US" sz="1800" dirty="0">
                <a:ea typeface="Calibri"/>
                <a:cs typeface="Calibri"/>
              </a:rPr>
              <a:t>, a </a:t>
            </a:r>
            <a:r>
              <a:rPr lang="en-US" sz="1800" dirty="0" err="1">
                <a:ea typeface="Calibri"/>
                <a:cs typeface="Calibri"/>
              </a:rPr>
              <a:t>danas</a:t>
            </a:r>
            <a:r>
              <a:rPr lang="en-US" sz="1800" dirty="0">
                <a:ea typeface="Calibri"/>
                <a:cs typeface="Calibri"/>
              </a:rPr>
              <a:t> se </a:t>
            </a:r>
            <a:r>
              <a:rPr lang="en-US" sz="1800" dirty="0" err="1">
                <a:ea typeface="Calibri"/>
                <a:cs typeface="Calibri"/>
              </a:rPr>
              <a:t>nalazi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dirty="0" err="1">
                <a:ea typeface="Calibri"/>
                <a:cs typeface="Calibri"/>
              </a:rPr>
              <a:t>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kolodvoru</a:t>
            </a:r>
            <a:r>
              <a:rPr lang="en-US" sz="1800" dirty="0">
                <a:ea typeface="Calibri"/>
                <a:cs typeface="Calibri"/>
              </a:rPr>
              <a:t> u </a:t>
            </a:r>
            <a:r>
              <a:rPr lang="en-US" sz="1800" dirty="0" err="1">
                <a:ea typeface="Calibri"/>
                <a:cs typeface="Calibri"/>
              </a:rPr>
              <a:t>Kopilici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hr-HR" sz="1800" dirty="0">
                <a:ea typeface="Calibri"/>
                <a:cs typeface="Calibri"/>
              </a:rPr>
              <a:t>u Splitu</a:t>
            </a:r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29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5BFF56-72B3-8B77-8D0B-E97E92ED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143FD0-B165-B344-A29E-520024E8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Hvala </a:t>
            </a:r>
            <a:r>
              <a:rPr lang="hr-HR"/>
              <a:t>na pažnji </a:t>
            </a:r>
          </a:p>
        </p:txBody>
      </p:sp>
    </p:spTree>
    <p:extLst>
      <p:ext uri="{BB962C8B-B14F-4D97-AF65-F5344CB8AC3E}">
        <p14:creationId xmlns:p14="http://schemas.microsoft.com/office/powerpoint/2010/main" val="2094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DB15-2BE5-C123-808F-300D88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Izvori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66F7-8303-0F79-4C79-EC21F483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Tekst</a:t>
            </a:r>
            <a:r>
              <a:rPr lang="en-US" dirty="0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https://hr.wikipedia.org/wiki/Hrvatska_improvizirana_oklopna_vozilaht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tps://torpedo.media/hrvatsko-inzenjerijsko-antiteroristicko-vozilo-hiav-m-91-strasko-rijecke-tvornice-torpedo/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https://braniteljski.hr/hrvatska-oklopna-vozila-iz-domovinskog-rata-i/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Slike: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4"/>
              </a:rPr>
              <a:t>https://hr.wikipedia.org/wiki/Hrvatska_improvizirana_oklopna_vozila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https://dalmatinskiportal.hr/vijesti/vrijedna-bastina--oklopni-vlak-ostaje-na-kopilici--obogatit-ce-turisticku-ponudu--/47736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6"/>
              </a:rPr>
              <a:t>https://www.4brigada-zng.hr/obiljezavanja/25-obljetnica-izrade-prvog-hrvatskog-oklopnog-transportera-tin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7"/>
              </a:rPr>
              <a:t>https://www.dubrovnik-policija-91.com/index.php/majsan.html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https://hr.wikipedia.org/wiki/Oklopni_transporter_%22Mike%C5%A1%22</a:t>
            </a:r>
            <a:endParaRPr lang="en-US" dirty="0"/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01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1dc63a-695a-45ba-8b26-0e10e288ec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16358AF54654E86F671DB44BFC66A" ma:contentTypeVersion="15" ma:contentTypeDescription="Create a new document." ma:contentTypeScope="" ma:versionID="945c58dba2228dc949c3700fc824ba30">
  <xsd:schema xmlns:xsd="http://www.w3.org/2001/XMLSchema" xmlns:xs="http://www.w3.org/2001/XMLSchema" xmlns:p="http://schemas.microsoft.com/office/2006/metadata/properties" xmlns:ns3="521dc63a-695a-45ba-8b26-0e10e288ec62" xmlns:ns4="c68c0d76-1193-4110-aa39-850e25792d75" targetNamespace="http://schemas.microsoft.com/office/2006/metadata/properties" ma:root="true" ma:fieldsID="f73fba6b087a220caa81613c54a13b8f" ns3:_="" ns4:_="">
    <xsd:import namespace="521dc63a-695a-45ba-8b26-0e10e288ec62"/>
    <xsd:import namespace="c68c0d76-1193-4110-aa39-850e25792d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dc63a-695a-45ba-8b26-0e10e288e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c0d76-1193-4110-aa39-850e25792d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D669C-A4D7-4E6B-A593-B324AC980EAE}">
  <ds:schemaRefs>
    <ds:schemaRef ds:uri="http://schemas.microsoft.com/office/2006/metadata/properties"/>
    <ds:schemaRef ds:uri="http://www.w3.org/2000/xmlns/"/>
    <ds:schemaRef ds:uri="521dc63a-695a-45ba-8b26-0e10e288ec62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2FB0AB-8FF6-4590-AEE3-B965C69B78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1dc63a-695a-45ba-8b26-0e10e288ec62"/>
    <ds:schemaRef ds:uri="c68c0d76-1193-4110-aa39-850e25792d7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D52B0F-1F2B-4755-9C6A-C5D8B1C333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619</Words>
  <Application>Microsoft Office PowerPoint</Application>
  <PresentationFormat>Široki zaslon</PresentationFormat>
  <Paragraphs>55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Neka od hrvatskih oklopnih vozila iz Domovinskog rata</vt:lpstr>
      <vt:lpstr>Domovinski rat</vt:lpstr>
      <vt:lpstr>Oklopni transporter TIN</vt:lpstr>
      <vt:lpstr>Majsan</vt:lpstr>
      <vt:lpstr>Straško (HIAV)</vt:lpstr>
      <vt:lpstr>OSA (Oklopljeno sanitetsko vozilo)</vt:lpstr>
      <vt:lpstr>Oklopni vlak</vt:lpstr>
      <vt:lpstr>Kraj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anamarija Bosak</dc:creator>
  <cp:lastModifiedBy>Abelina Finek</cp:lastModifiedBy>
  <cp:revision>306</cp:revision>
  <dcterms:created xsi:type="dcterms:W3CDTF">2023-05-30T11:53:39Z</dcterms:created>
  <dcterms:modified xsi:type="dcterms:W3CDTF">2023-06-11T14:56:30Z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0x01010090A16358AF54654E86F671DB44BFC66A</vt:lpwstr>
  </property>
</Properties>
</file>