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320DC1-949A-419A-A28F-9EC314248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6F0698D-ADA4-4B57-8187-C1B805D46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A84A85C-500B-4F77-BDE7-4348BA55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23DC-A8E1-42F3-9BA6-C0E08BF6C91D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154BFE8-A929-428C-ACD6-477D5D2B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B7F311-24CD-401C-9CBA-6D1794A3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192F-2F69-4058-B337-E06AFE5AFD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403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240907-AFA4-42C9-83E4-735AE56F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B05ACFE-8084-436F-85F4-E5A38E67E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AF4EAD3-1411-4FC2-B568-1680820B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23DC-A8E1-42F3-9BA6-C0E08BF6C91D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CCDA5F-F1D0-4858-B717-79F99504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7F02E0-AD8D-4EA1-92F3-5B956BAE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192F-2F69-4058-B337-E06AFE5AFD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971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0F4709A-EB81-4C86-9521-F9FBE2DA3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0139AA0-58B4-42CC-BC67-63117036D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BDEE5CE-CC9D-419A-8C29-E47F47E2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23DC-A8E1-42F3-9BA6-C0E08BF6C91D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2D4A4FE-98FB-4537-B25E-AC1674F7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C52595F-0CBF-4692-958F-1DF4BAF7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192F-2F69-4058-B337-E06AFE5AFD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339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21FB9F-3573-42E9-859E-998B746F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65D448-59B4-477C-AB7F-649C072C9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CE45E03-310E-4691-95BC-41E8EBB4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23DC-A8E1-42F3-9BA6-C0E08BF6C91D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59561B-6319-45D0-978F-B31FF522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69D8764-F122-4578-9E65-8BB93F2C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192F-2F69-4058-B337-E06AFE5AFD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58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EB3396-CCE7-47A0-9329-507B24FA1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D8F67D-BD7E-48BB-B6AA-841C0E902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259241B-18EF-4F36-AFFB-D43332F9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23DC-A8E1-42F3-9BA6-C0E08BF6C91D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F37A3AD-2379-4EEB-AAC1-8C3BAD5A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9D3035D-7A8B-4EED-BB52-33FD11B4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192F-2F69-4058-B337-E06AFE5AFD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371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6A82BF-9EA7-44A4-B197-BE310FA3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F1F2F3-CEBB-4DF5-A58E-4DBFB37A0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69AD45D-0BEA-4B01-9A93-B2F161A46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2943119-399B-45B9-B504-7EABB826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23DC-A8E1-42F3-9BA6-C0E08BF6C91D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EBAA77F-A660-4C36-BB09-1FF62AAB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66E6EF0-DBA3-49C2-A0B8-B9A8C418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192F-2F69-4058-B337-E06AFE5AFD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21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685F3C-14A7-4A88-852D-3A3E506F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8697A32-7DB1-4FFB-BEAD-68B1C47B5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0D2A828-C1DE-4DDE-9D85-5E504A965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09E8DAD-1F82-43F7-A8ED-FA54A4538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11B4FAC-FD57-40F1-8685-C7FD0F3EE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897CA2E-153D-482F-9122-8C5E948B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23DC-A8E1-42F3-9BA6-C0E08BF6C91D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F952D40-0AFF-46E3-8BFC-2567C791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432758B-E7C4-4ABB-A2B0-87B288E2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192F-2F69-4058-B337-E06AFE5AFD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602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AE0B42-ADEB-4455-82E8-8AB682A3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8174192-1708-4AB3-8029-3872F8C8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23DC-A8E1-42F3-9BA6-C0E08BF6C91D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3416591-8815-45CA-A65C-16A5CB60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43B9C4A-07DA-4124-934A-CF9F037D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192F-2F69-4058-B337-E06AFE5AFD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766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CC38DF7-1FC8-46CF-B077-6F9EDEB5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23DC-A8E1-42F3-9BA6-C0E08BF6C91D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37B0E30-F1B8-48E3-AE05-10144503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517247D-A742-4CD1-87E5-F8A0AC08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192F-2F69-4058-B337-E06AFE5AFD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596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186BF-A378-4FF4-BDFE-A8E1955E3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322D7C-0CD3-41B2-94E5-7606EFCCD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7571258-EA0B-4513-BD3A-CE46139DD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4F37A5F-A460-4B21-915A-07E6CB30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23DC-A8E1-42F3-9BA6-C0E08BF6C91D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969BF12-7AB9-410E-8688-0D97EFDEE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9371958-D27A-4B61-874B-3C7A1832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192F-2F69-4058-B337-E06AFE5AFD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092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AA4013-6467-4C32-9659-01696201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A573F3E-F2C6-460D-8046-24CBCF820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E536A4D-CAD6-4CBA-AB24-79CB65838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DF3E904-CA04-4467-B3F3-F01B4492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23DC-A8E1-42F3-9BA6-C0E08BF6C91D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E611795-96A4-460B-B9F7-2F316DC0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FD01295-7539-4382-85CC-240F6BE4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192F-2F69-4058-B337-E06AFE5AFD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427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E436E9A-6F5D-4C8C-9AA4-D5BE12E92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9ACF4B-8771-48AA-AF69-36C06DE6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666C1A-90A2-4117-89D6-FE057EA0A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C23DC-A8E1-42F3-9BA6-C0E08BF6C91D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E0202CE-4234-49CD-A4C2-604B8DC5E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4F919E-A4BA-43FE-BBB1-8D8C90C90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D192F-2F69-4058-B337-E06AFE5AFD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34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hr.wikibooks.org/wiki/Domovinski_rat/Sadr%C5%BEaj/Oru%C5%BEje_u_Domovinskom_ratu/M-8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imorskihrvat.hr/domovinskirat/improvizirana-oruzja-koristena-u-domovinskom-ratu-iii/" TargetMode="External"/><Relationship Id="rId5" Type="http://schemas.openxmlformats.org/officeDocument/2006/relationships/hyperlink" Target="https://braniteljski.hr/oruzje-hrvatskih-branitelja-na-pocetku-domovinskog-rata/" TargetMode="External"/><Relationship Id="rId4" Type="http://schemas.openxmlformats.org/officeDocument/2006/relationships/hyperlink" Target="https://hr.wikipedia.org/wiki/Kategorija:Oru%C5%BEje_u_Domovinskom_rat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1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854E4B3A-DA24-4CC0-8C0E-A7DD8E958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15300"/>
            <a:ext cx="7178040" cy="685800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52C8DB5B-A0B1-460F-A287-D08F026D5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36" y="0"/>
            <a:ext cx="10718726" cy="6858000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43137"/>
              </a:srgbClr>
            </a:outerShdw>
            <a:reflection stA="0" endPos="0" dir="5400000" sy="-100000" algn="bl" rotWithShape="0"/>
            <a:softEdge rad="292100"/>
          </a:effec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14457F55-64B3-4FD7-9099-3FC35C711199}"/>
              </a:ext>
            </a:extLst>
          </p:cNvPr>
          <p:cNvSpPr txBox="1"/>
          <p:nvPr/>
        </p:nvSpPr>
        <p:spPr>
          <a:xfrm>
            <a:off x="2470824" y="1147865"/>
            <a:ext cx="7250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Oružja korištena u Domovinskom ratu</a:t>
            </a:r>
          </a:p>
        </p:txBody>
      </p:sp>
    </p:spTree>
    <p:extLst>
      <p:ext uri="{BB962C8B-B14F-4D97-AF65-F5344CB8AC3E}">
        <p14:creationId xmlns:p14="http://schemas.microsoft.com/office/powerpoint/2010/main" val="1178704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91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255CC6A-8A98-462F-B3C6-A28AD7E88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087" y="5339135"/>
            <a:ext cx="3076575" cy="14859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854E4B3A-DA24-4CC0-8C0E-A7DD8E958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858000"/>
            <a:ext cx="7178040" cy="685800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52C8DB5B-A0B1-460F-A287-D08F026D5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36" y="-8046720"/>
            <a:ext cx="10718726" cy="6858000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43137"/>
              </a:srgbClr>
            </a:outerShdw>
            <a:reflection stA="0" endPos="0" dir="5400000" sy="-100000" algn="bl" rotWithShape="0"/>
            <a:softEdge rad="292100"/>
          </a:effec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14457F55-64B3-4FD7-9099-3FC35C711199}"/>
              </a:ext>
            </a:extLst>
          </p:cNvPr>
          <p:cNvSpPr txBox="1"/>
          <p:nvPr/>
        </p:nvSpPr>
        <p:spPr>
          <a:xfrm>
            <a:off x="2470824" y="-4998660"/>
            <a:ext cx="7250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Oružija</a:t>
            </a:r>
            <a:r>
              <a:rPr lang="hr-HR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korištena u domovinskom ratu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4EBFC729-424C-4E40-A549-46838E323138}"/>
              </a:ext>
            </a:extLst>
          </p:cNvPr>
          <p:cNvSpPr txBox="1"/>
          <p:nvPr/>
        </p:nvSpPr>
        <p:spPr>
          <a:xfrm>
            <a:off x="0" y="-21953"/>
            <a:ext cx="6000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  <a:t>Artiljerija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469ACDC-1999-4A9F-B613-C461FF41D75B}"/>
              </a:ext>
            </a:extLst>
          </p:cNvPr>
          <p:cNvSpPr txBox="1"/>
          <p:nvPr/>
        </p:nvSpPr>
        <p:spPr>
          <a:xfrm>
            <a:off x="152400" y="1094423"/>
            <a:ext cx="34766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Tijekom Domovinskog rata, hrvatske snage su koristile razne vrste artiljerije za podršku svojim vojnim operacijama. Evo nekoliko primjera artiljerijskog oružja korištenog u tom razdoblju: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A19E322-0B7B-41EF-9690-D190A1FA8AC1}"/>
              </a:ext>
            </a:extLst>
          </p:cNvPr>
          <p:cNvSpPr txBox="1"/>
          <p:nvPr/>
        </p:nvSpPr>
        <p:spPr>
          <a:xfrm>
            <a:off x="152400" y="3375750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 </a:t>
            </a:r>
            <a:r>
              <a:rPr lang="hr-HR" b="1" dirty="0"/>
              <a:t>Haubice</a:t>
            </a:r>
            <a:r>
              <a:rPr lang="hr-HR" dirty="0"/>
              <a:t>: Hrvatska je koristila različite kalibre haubica, uključujući 122 mm, 130 mm i 155 mm. Haubice su bile mobilne artiljerijske platforme s mogućnošću rotacije cijevi koja omogućava precizno gađanje ciljeva na većim udaljenostima. One su pružale podršku vatrenim udarima na neprijateljske snage i ciljeve.</a:t>
            </a:r>
          </a:p>
          <a:p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EEF2521-102D-4A85-99CA-27D7D9629E54}"/>
              </a:ext>
            </a:extLst>
          </p:cNvPr>
          <p:cNvSpPr txBox="1"/>
          <p:nvPr/>
        </p:nvSpPr>
        <p:spPr>
          <a:xfrm>
            <a:off x="4061677" y="21953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 </a:t>
            </a:r>
            <a:r>
              <a:rPr lang="hr-HR" b="1" dirty="0"/>
              <a:t>Raketni sustavi</a:t>
            </a:r>
            <a:r>
              <a:rPr lang="hr-HR" dirty="0"/>
              <a:t>: Hrvatska je koristila raketne sustave kao što su M-63 Plamen i Orkan. Ovi sustavi su bili sposobni ispaljivati rakete velikog dometa na ciljeve na kopnu, pružajući snažnu vatrenu podršku i uništavajući protivničke položaje.</a:t>
            </a:r>
          </a:p>
          <a:p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E365AF7-C90D-4901-B71D-4829C6FAD014}"/>
              </a:ext>
            </a:extLst>
          </p:cNvPr>
          <p:cNvSpPr txBox="1"/>
          <p:nvPr/>
        </p:nvSpPr>
        <p:spPr>
          <a:xfrm>
            <a:off x="7847130" y="0"/>
            <a:ext cx="440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3. </a:t>
            </a:r>
            <a:r>
              <a:rPr lang="hr-HR" b="1" dirty="0"/>
              <a:t>Protuzrakoplovna artiljerija</a:t>
            </a:r>
            <a:r>
              <a:rPr lang="hr-HR" dirty="0"/>
              <a:t>: Hrvatska je koristila protuzrakoplovnu artiljeriju kako bi se obranila od napada neprijateljskih zrakoplova. To su uključivalo topove različitih kalibara kao što su 20 mm, 23 mm i 40 mm, kao i raketne sustave kao što su Strela-2 i Strela-10.</a:t>
            </a: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0A0F616-1646-4F11-9D81-0627FD8707D1}"/>
              </a:ext>
            </a:extLst>
          </p:cNvPr>
          <p:cNvSpPr txBox="1"/>
          <p:nvPr/>
        </p:nvSpPr>
        <p:spPr>
          <a:xfrm>
            <a:off x="6448424" y="4342716"/>
            <a:ext cx="30074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4. </a:t>
            </a:r>
            <a:r>
              <a:rPr lang="hr-HR" b="1" dirty="0"/>
              <a:t>Minobacači</a:t>
            </a:r>
            <a:r>
              <a:rPr lang="hr-HR" dirty="0"/>
              <a:t>: Hrvatska je koristila minobacače, kao što su M-60 i M-82, za gađanje neprijateljskih ciljeva s kratkim i srednjim dometom. Minobacači su bili mobilni i omogućavali precizno gađanje ciljeva na manjim udaljenostima.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A659A4B-FA00-4C6E-9B64-6F85E6E44ADE}"/>
              </a:ext>
            </a:extLst>
          </p:cNvPr>
          <p:cNvSpPr txBox="1"/>
          <p:nvPr/>
        </p:nvSpPr>
        <p:spPr>
          <a:xfrm>
            <a:off x="9261537" y="4065717"/>
            <a:ext cx="3079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Ova artiljerijska oružja su pružala hrvatskim snagama mogućnost dugog dometa, precizno gađanje i vatrenu podršku tijekom različitih vojnih operacija. Njihova upotreba je bila ključna u obrani, napadima i kontroliranju teritorija tijekom Domovinskog rata.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8B3BCA7-2C5C-4F6F-B6E4-D2FC5FC4C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041" y="2320149"/>
            <a:ext cx="2190750" cy="20859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EF1E1BB-2472-4316-B551-16518F29A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4119" y="1997676"/>
            <a:ext cx="3733800" cy="12192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8F572CF-84F1-459F-A975-74217695F0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852" y="232014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09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91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A272987-50EA-47A5-921D-FFB0B5DAE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950" y="3818965"/>
            <a:ext cx="4635525" cy="33970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854E4B3A-DA24-4CC0-8C0E-A7DD8E958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858000"/>
            <a:ext cx="7178040" cy="685800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52C8DB5B-A0B1-460F-A287-D08F026D5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36" y="-8046720"/>
            <a:ext cx="10718726" cy="6858000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43137"/>
              </a:srgbClr>
            </a:outerShdw>
            <a:reflection stA="0" endPos="0" dir="5400000" sy="-100000" algn="bl" rotWithShape="0"/>
            <a:softEdge rad="292100"/>
          </a:effec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14457F55-64B3-4FD7-9099-3FC35C711199}"/>
              </a:ext>
            </a:extLst>
          </p:cNvPr>
          <p:cNvSpPr txBox="1"/>
          <p:nvPr/>
        </p:nvSpPr>
        <p:spPr>
          <a:xfrm>
            <a:off x="2470824" y="-4998660"/>
            <a:ext cx="7250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Oružija</a:t>
            </a:r>
            <a:r>
              <a:rPr lang="hr-HR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korištena u domovinskom ratu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F05DBF4-9FF6-4277-A842-670D79E6CC37}"/>
              </a:ext>
            </a:extLst>
          </p:cNvPr>
          <p:cNvSpPr txBox="1"/>
          <p:nvPr/>
        </p:nvSpPr>
        <p:spPr>
          <a:xfrm>
            <a:off x="276225" y="357991"/>
            <a:ext cx="9715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  <a:t>Zaključak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7D300AC-AC26-444C-8194-76DFEE59E103}"/>
              </a:ext>
            </a:extLst>
          </p:cNvPr>
          <p:cNvSpPr txBox="1"/>
          <p:nvPr/>
        </p:nvSpPr>
        <p:spPr>
          <a:xfrm>
            <a:off x="447675" y="1533525"/>
            <a:ext cx="7896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Zaključno, Domovinski rat bio je sukob u kojem su hrvatske snage koristile raznoliko oružje kako bi se obranile od agresije i osigurale neovisnost. Kroz prezentaciju smo istaknuli da su hrvatske snage koristile različite vrste oružja uključujući puške, pištolje, puškomitraljeze, tenkove, oklopna vozila, zrakoplove i artiljeriju. Ovo raznoliko oružje omogućilo je hrvatskim snagama da se suoče s protivničkim snagama na kopnu, u zraku i na moru. Važno je napomenuti da je Domovinski rat bio težak i opasan sukob koji je ostavio duboke tragove na zemlji i ljude. Kroz hrabrost, odlučnost i upotrebu adekvatnog oružja, hrvatske su snage uspjele obraniti svoju domovinu i ostvariti neovisnost. Domovinski rat je važna epizoda u povijesti Hrvatske koja nas podsjeća na važnost mira, slobode i zajedništva.</a:t>
            </a:r>
          </a:p>
        </p:txBody>
      </p:sp>
    </p:spTree>
    <p:extLst>
      <p:ext uri="{BB962C8B-B14F-4D97-AF65-F5344CB8AC3E}">
        <p14:creationId xmlns:p14="http://schemas.microsoft.com/office/powerpoint/2010/main" val="832578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91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854E4B3A-DA24-4CC0-8C0E-A7DD8E958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58000"/>
            <a:ext cx="7178040" cy="685800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52C8DB5B-A0B1-460F-A287-D08F026D5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36" y="-8046720"/>
            <a:ext cx="10718726" cy="6858000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43137"/>
              </a:srgbClr>
            </a:outerShdw>
            <a:reflection stA="0" endPos="0" dir="5400000" sy="-100000" algn="bl" rotWithShape="0"/>
            <a:softEdge rad="292100"/>
          </a:effec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14457F55-64B3-4FD7-9099-3FC35C711199}"/>
              </a:ext>
            </a:extLst>
          </p:cNvPr>
          <p:cNvSpPr txBox="1"/>
          <p:nvPr/>
        </p:nvSpPr>
        <p:spPr>
          <a:xfrm>
            <a:off x="2470824" y="-4998660"/>
            <a:ext cx="7250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Oružija</a:t>
            </a:r>
            <a:r>
              <a:rPr lang="hr-HR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korištena u domovinskom ratu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F05DBF4-9FF6-4277-A842-670D79E6CC37}"/>
              </a:ext>
            </a:extLst>
          </p:cNvPr>
          <p:cNvSpPr txBox="1"/>
          <p:nvPr/>
        </p:nvSpPr>
        <p:spPr>
          <a:xfrm>
            <a:off x="276225" y="357991"/>
            <a:ext cx="9715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  <a:t>Izvori podataka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3B4C152-9E43-45EF-9BBB-DB00AC0E225F}"/>
              </a:ext>
            </a:extLst>
          </p:cNvPr>
          <p:cNvSpPr txBox="1"/>
          <p:nvPr/>
        </p:nvSpPr>
        <p:spPr>
          <a:xfrm>
            <a:off x="482600" y="1701800"/>
            <a:ext cx="11091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/>
              </a:rPr>
              <a:t>https://hr.wikipedia.org/wiki/Kategorija:Oru%C5%BEje_u_Domovinskom_ratu</a:t>
            </a:r>
            <a:endParaRPr lang="hr-HR" dirty="0"/>
          </a:p>
          <a:p>
            <a:r>
              <a:rPr lang="hr-HR" dirty="0">
                <a:hlinkClick r:id="rId5"/>
              </a:rPr>
              <a:t>https://braniteljski.hr/oruzje-hrvatskih-branitelja-na-pocetku-domovinskog-rata/</a:t>
            </a:r>
            <a:endParaRPr lang="hr-HR" dirty="0"/>
          </a:p>
          <a:p>
            <a:r>
              <a:rPr lang="hr-HR" dirty="0">
                <a:hlinkClick r:id="rId6"/>
              </a:rPr>
              <a:t>http://www.primorskihrvat.hr/domovinskirat/improvizirana-oruzja-koristena-u-domovinskom-ratu-iii/</a:t>
            </a:r>
            <a:endParaRPr lang="hr-HR" dirty="0"/>
          </a:p>
          <a:p>
            <a:r>
              <a:rPr lang="hr-HR" dirty="0">
                <a:hlinkClick r:id="rId7"/>
              </a:rPr>
              <a:t>https://hr.wikibooks.org/wiki/Domovinski_rat/Sadr%C5%BEaj/Oru%C5%BEje_u_Domovinskom_ratu/M-84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924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91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854E4B3A-DA24-4CC0-8C0E-A7DD8E958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78040" cy="685800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52C8DB5B-A0B1-460F-A287-D08F026D5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36" y="-8046720"/>
            <a:ext cx="10718726" cy="6858000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43137"/>
              </a:srgbClr>
            </a:outerShdw>
            <a:reflection stA="0" endPos="0" dir="5400000" sy="-100000" algn="bl" rotWithShape="0"/>
            <a:softEdge rad="292100"/>
          </a:effec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14457F55-64B3-4FD7-9099-3FC35C711199}"/>
              </a:ext>
            </a:extLst>
          </p:cNvPr>
          <p:cNvSpPr txBox="1"/>
          <p:nvPr/>
        </p:nvSpPr>
        <p:spPr>
          <a:xfrm>
            <a:off x="2470824" y="-4998660"/>
            <a:ext cx="7250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Oružija</a:t>
            </a:r>
            <a:r>
              <a:rPr lang="hr-HR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korištena u domovinskom ratu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01DB39C6-8645-4060-A248-F41ABBE67B88}"/>
              </a:ext>
            </a:extLst>
          </p:cNvPr>
          <p:cNvSpPr txBox="1"/>
          <p:nvPr/>
        </p:nvSpPr>
        <p:spPr>
          <a:xfrm>
            <a:off x="7515225" y="238125"/>
            <a:ext cx="39401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  <a:t>UVOD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793F911-5E9D-454C-99B8-A5EACDED3427}"/>
              </a:ext>
            </a:extLst>
          </p:cNvPr>
          <p:cNvSpPr txBox="1"/>
          <p:nvPr/>
        </p:nvSpPr>
        <p:spPr>
          <a:xfrm>
            <a:off x="7515225" y="1414344"/>
            <a:ext cx="39401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Domovinskom ratu korištena su raznovrsna oružja na svim bojištima u Hrvatskoj. Ovo važno razdoblje hrvatske povijesti, koje je trajalo od 1991. do 1995. godine, obilježeno je hrabrošću i odlučnošću hrvatskih snaga u obrani svoje domovine.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CA9E9B5-1552-4C49-AC88-4E87FF95ED71}"/>
              </a:ext>
            </a:extLst>
          </p:cNvPr>
          <p:cNvSpPr txBox="1"/>
          <p:nvPr/>
        </p:nvSpPr>
        <p:spPr>
          <a:xfrm>
            <a:off x="7515225" y="3667125"/>
            <a:ext cx="4133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Neki od najvažnijih tipova oružja koje su Hrvati koristili uključuju:</a:t>
            </a:r>
          </a:p>
          <a:p>
            <a:endParaRPr lang="hr-HR" dirty="0"/>
          </a:p>
          <a:p>
            <a:r>
              <a:rPr lang="hr-HR" dirty="0"/>
              <a:t>1. Automatske puške</a:t>
            </a:r>
          </a:p>
          <a:p>
            <a:r>
              <a:rPr lang="hr-HR" dirty="0"/>
              <a:t>2. Puškomitraljezi</a:t>
            </a:r>
          </a:p>
          <a:p>
            <a:r>
              <a:rPr lang="hr-HR" dirty="0"/>
              <a:t>3. Protutenkovsko oružje</a:t>
            </a:r>
          </a:p>
          <a:p>
            <a:r>
              <a:rPr lang="hr-HR" dirty="0"/>
              <a:t>4. Artiljerija</a:t>
            </a:r>
          </a:p>
          <a:p>
            <a:r>
              <a:rPr lang="hr-HR" dirty="0"/>
              <a:t>5. Tenkovi</a:t>
            </a:r>
          </a:p>
          <a:p>
            <a:r>
              <a:rPr lang="hr-HR" dirty="0"/>
              <a:t>6. Zrakoplovi</a:t>
            </a:r>
          </a:p>
          <a:p>
            <a:r>
              <a:rPr lang="hr-HR" dirty="0"/>
              <a:t>7. Pješačko naoružanje</a:t>
            </a:r>
          </a:p>
        </p:txBody>
      </p:sp>
    </p:spTree>
    <p:extLst>
      <p:ext uri="{BB962C8B-B14F-4D97-AF65-F5344CB8AC3E}">
        <p14:creationId xmlns:p14="http://schemas.microsoft.com/office/powerpoint/2010/main" val="3760437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91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ka 20">
            <a:extLst>
              <a:ext uri="{FF2B5EF4-FFF2-40B4-BE49-F238E27FC236}">
                <a16:creationId xmlns:a16="http://schemas.microsoft.com/office/drawing/2014/main" id="{DA491D53-C4E7-4800-9D7B-89BD730E9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5339" y="5149812"/>
            <a:ext cx="2857500" cy="1600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854E4B3A-DA24-4CC0-8C0E-A7DD8E958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858000"/>
            <a:ext cx="7178040" cy="685800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52C8DB5B-A0B1-460F-A287-D08F026D5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36" y="-8046720"/>
            <a:ext cx="10718726" cy="6858000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43137"/>
              </a:srgbClr>
            </a:outerShdw>
            <a:reflection stA="0" endPos="0" dir="5400000" sy="-100000" algn="bl" rotWithShape="0"/>
            <a:softEdge rad="292100"/>
          </a:effec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14457F55-64B3-4FD7-9099-3FC35C711199}"/>
              </a:ext>
            </a:extLst>
          </p:cNvPr>
          <p:cNvSpPr txBox="1"/>
          <p:nvPr/>
        </p:nvSpPr>
        <p:spPr>
          <a:xfrm>
            <a:off x="2470824" y="-4998660"/>
            <a:ext cx="7250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Oružija</a:t>
            </a:r>
            <a:r>
              <a:rPr lang="hr-HR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korištena u domovinskom ratu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01DB39C6-8645-4060-A248-F41ABBE67B88}"/>
              </a:ext>
            </a:extLst>
          </p:cNvPr>
          <p:cNvSpPr txBox="1"/>
          <p:nvPr/>
        </p:nvSpPr>
        <p:spPr>
          <a:xfrm>
            <a:off x="292350" y="-107988"/>
            <a:ext cx="54425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  <a:t>Automatsko oružje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D3D0C3E-DCD3-4686-82FE-12D9A5D822E4}"/>
              </a:ext>
            </a:extLst>
          </p:cNvPr>
          <p:cNvSpPr txBox="1"/>
          <p:nvPr/>
        </p:nvSpPr>
        <p:spPr>
          <a:xfrm>
            <a:off x="4622788" y="876213"/>
            <a:ext cx="3848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 </a:t>
            </a:r>
            <a:r>
              <a:rPr lang="hr-HR" b="1" dirty="0"/>
              <a:t>Puške</a:t>
            </a:r>
            <a:r>
              <a:rPr lang="hr-HR" dirty="0"/>
              <a:t>: Hrvatski branitelji su koristili različite modele automatskih pušaka, uključujući Jugoslavenski model m70 , koji je razvijen tijekom 1960. i strane modele poput AK-47 i M16.</a:t>
            </a: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793F911-5E9D-454C-99B8-A5EACDED3427}"/>
              </a:ext>
            </a:extLst>
          </p:cNvPr>
          <p:cNvSpPr txBox="1"/>
          <p:nvPr/>
        </p:nvSpPr>
        <p:spPr>
          <a:xfrm>
            <a:off x="351830" y="1967329"/>
            <a:ext cx="36391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Hrvatske snage su koristile razne vrste automatskog oružja tijekom Domovinskog rata. Neki od primjera automatskog oružja koje su koristili Hrvati uključuju: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96EAF3A-1893-4DA7-B331-6365511D4F8F}"/>
              </a:ext>
            </a:extLst>
          </p:cNvPr>
          <p:cNvSpPr txBox="1"/>
          <p:nvPr/>
        </p:nvSpPr>
        <p:spPr>
          <a:xfrm>
            <a:off x="9116020" y="568840"/>
            <a:ext cx="2724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3. </a:t>
            </a:r>
            <a:r>
              <a:rPr lang="hr-HR" b="1" dirty="0"/>
              <a:t>Puškomitraljezi</a:t>
            </a:r>
            <a:r>
              <a:rPr lang="hr-HR" dirty="0"/>
              <a:t>: Hrvatske snage su koristile puškomitraljeze kao što su FN MAG, PKM i M53 za pružanje intenzivne vatrene podrške tijekom borbi.</a:t>
            </a:r>
          </a:p>
          <a:p>
            <a:endParaRPr lang="hr-HR" dirty="0"/>
          </a:p>
        </p:txBody>
      </p:sp>
      <p:pic>
        <p:nvPicPr>
          <p:cNvPr id="14" name="Slika 13" descr="Slika na kojoj se prikazuje oružje, vatreno oružje, Oružje za blisku borbu, cijev pištolja&#10;&#10;Opis je automatski generiran">
            <a:extLst>
              <a:ext uri="{FF2B5EF4-FFF2-40B4-BE49-F238E27FC236}">
                <a16:creationId xmlns:a16="http://schemas.microsoft.com/office/drawing/2014/main" id="{B8C5C12E-2F30-4717-AEED-70AE83262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49" y="2450574"/>
            <a:ext cx="3386584" cy="225772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E0AE179-F92F-445D-A17A-4900FFD9B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443328" y="5614480"/>
            <a:ext cx="3705225" cy="122872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CDBA0785-E468-4CBE-AF4B-26F1E17C6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119" y="2569790"/>
            <a:ext cx="3562350" cy="128587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49FA6CB6-901A-4427-ADBE-E3A850336A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6862" y="4001204"/>
            <a:ext cx="3298863" cy="1472707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38B20998-D9A3-41F2-BA59-91C4527277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7211" y="5435811"/>
            <a:ext cx="3219450" cy="1419225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E4E1ED43-9D4A-4106-AC44-493179DCB012}"/>
              </a:ext>
            </a:extLst>
          </p:cNvPr>
          <p:cNvSpPr txBox="1"/>
          <p:nvPr/>
        </p:nvSpPr>
        <p:spPr>
          <a:xfrm>
            <a:off x="378415" y="3692634"/>
            <a:ext cx="3550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 </a:t>
            </a:r>
            <a:r>
              <a:rPr lang="hr-HR" b="1" dirty="0" err="1"/>
              <a:t>Subkompaktno</a:t>
            </a:r>
            <a:r>
              <a:rPr lang="hr-HR" b="1" dirty="0"/>
              <a:t> oružje</a:t>
            </a:r>
            <a:r>
              <a:rPr lang="hr-HR" dirty="0"/>
              <a:t>: Hrvatski vojnici su također koristili </a:t>
            </a:r>
            <a:r>
              <a:rPr lang="hr-HR" dirty="0" err="1"/>
              <a:t>subkompaktno</a:t>
            </a:r>
            <a:r>
              <a:rPr lang="hr-HR" dirty="0"/>
              <a:t> oružje kao što su MP5 i Uzi. Ova oružja su često bila prikladna za borbu u urbanim sredinama.</a:t>
            </a:r>
          </a:p>
          <a:p>
            <a:endParaRPr lang="hr-H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66B638-3B2F-4741-91FD-C127E675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28" y="427631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37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91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>
            <a:extLst>
              <a:ext uri="{FF2B5EF4-FFF2-40B4-BE49-F238E27FC236}">
                <a16:creationId xmlns:a16="http://schemas.microsoft.com/office/drawing/2014/main" id="{EBC8BA12-1002-40B8-ABF9-3E0FA0344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793" y="3940863"/>
            <a:ext cx="3028950" cy="151447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623989E5-95E7-49CE-A5BD-C486E594F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23214" y="2875002"/>
            <a:ext cx="2884855" cy="24334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854E4B3A-DA24-4CC0-8C0E-A7DD8E958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858000"/>
            <a:ext cx="7178040" cy="685800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52C8DB5B-A0B1-460F-A287-D08F026D5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36" y="-8046720"/>
            <a:ext cx="10718726" cy="6858000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43137"/>
              </a:srgbClr>
            </a:outerShdw>
            <a:reflection stA="0" endPos="0" dir="5400000" sy="-100000" algn="bl" rotWithShape="0"/>
            <a:softEdge rad="292100"/>
          </a:effec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14457F55-64B3-4FD7-9099-3FC35C711199}"/>
              </a:ext>
            </a:extLst>
          </p:cNvPr>
          <p:cNvSpPr txBox="1"/>
          <p:nvPr/>
        </p:nvSpPr>
        <p:spPr>
          <a:xfrm>
            <a:off x="2470824" y="-4998660"/>
            <a:ext cx="7250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Oružija</a:t>
            </a:r>
            <a:r>
              <a:rPr lang="hr-HR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korištena u domovinskom ratu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01DB39C6-8645-4060-A248-F41ABBE67B88}"/>
              </a:ext>
            </a:extLst>
          </p:cNvPr>
          <p:cNvSpPr txBox="1"/>
          <p:nvPr/>
        </p:nvSpPr>
        <p:spPr>
          <a:xfrm>
            <a:off x="128913" y="-119690"/>
            <a:ext cx="67466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  <a:t>Poluautomatsko oružje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24636EC-5B18-48D7-9FD9-E8EB986BD81F}"/>
              </a:ext>
            </a:extLst>
          </p:cNvPr>
          <p:cNvSpPr txBox="1"/>
          <p:nvPr/>
        </p:nvSpPr>
        <p:spPr>
          <a:xfrm>
            <a:off x="147637" y="1955453"/>
            <a:ext cx="30670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Tijekom Domovinskog rata, hrvatske snage su koristile nekoliko vrsta poluautomatskog oružja. Evo nekoliko primjera: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A7B5808-B91F-4976-AD3D-017AC420BE90}"/>
              </a:ext>
            </a:extLst>
          </p:cNvPr>
          <p:cNvSpPr txBox="1"/>
          <p:nvPr/>
        </p:nvSpPr>
        <p:spPr>
          <a:xfrm>
            <a:off x="3100952" y="843677"/>
            <a:ext cx="27697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 </a:t>
            </a:r>
            <a:r>
              <a:rPr lang="hr-HR" b="1" dirty="0"/>
              <a:t>Puške</a:t>
            </a:r>
            <a:r>
              <a:rPr lang="hr-HR" dirty="0"/>
              <a:t>: Hrvatski branitelji su koristili poluautomatske puške kao što su M1 </a:t>
            </a:r>
            <a:r>
              <a:rPr lang="hr-HR" dirty="0" err="1"/>
              <a:t>Garand</a:t>
            </a:r>
            <a:r>
              <a:rPr lang="hr-HR" dirty="0"/>
              <a:t> i SKS. Ove puške koriste poluautomatski mehanizam koji omogućava ispaljivanje jednog metka nakon svakog </a:t>
            </a:r>
            <a:r>
              <a:rPr lang="hr-HR" dirty="0" err="1"/>
              <a:t>opaljenja</a:t>
            </a:r>
            <a:r>
              <a:rPr lang="hr-HR" dirty="0"/>
              <a:t>, bez potrebe za ponovnim ručnim napinjanjem.</a:t>
            </a:r>
          </a:p>
          <a:p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A3C93BD-314E-4D9B-8A3D-253B6BBBF78C}"/>
              </a:ext>
            </a:extLst>
          </p:cNvPr>
          <p:cNvSpPr txBox="1"/>
          <p:nvPr/>
        </p:nvSpPr>
        <p:spPr>
          <a:xfrm>
            <a:off x="5810180" y="843677"/>
            <a:ext cx="32635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 </a:t>
            </a:r>
            <a:r>
              <a:rPr lang="hr-HR" b="1" dirty="0"/>
              <a:t>Poluautomatski pištolji</a:t>
            </a:r>
            <a:r>
              <a:rPr lang="hr-HR" dirty="0"/>
              <a:t>: Hrvatske snage su koristile poluautomatske pištolje kao osobno oružje vojnika. Neki od primjera uključuju </a:t>
            </a:r>
            <a:r>
              <a:rPr lang="hr-HR" dirty="0" err="1"/>
              <a:t>Glock</a:t>
            </a:r>
            <a:r>
              <a:rPr lang="hr-HR" dirty="0"/>
              <a:t> 17, SIG Sauer P226, </a:t>
            </a:r>
            <a:r>
              <a:rPr lang="hr-HR" dirty="0" err="1"/>
              <a:t>Beretta</a:t>
            </a:r>
            <a:r>
              <a:rPr lang="hr-HR" dirty="0"/>
              <a:t> 92 i CZ 75.</a:t>
            </a:r>
          </a:p>
          <a:p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E0F66A51-075C-46A1-9A2E-4C46A3AE0A58}"/>
              </a:ext>
            </a:extLst>
          </p:cNvPr>
          <p:cNvSpPr txBox="1"/>
          <p:nvPr/>
        </p:nvSpPr>
        <p:spPr>
          <a:xfrm>
            <a:off x="8895954" y="843677"/>
            <a:ext cx="31167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3. </a:t>
            </a:r>
            <a:r>
              <a:rPr lang="hr-HR" b="1" dirty="0"/>
              <a:t>Poluautomatske puške za snajperske namjene</a:t>
            </a:r>
            <a:r>
              <a:rPr lang="hr-HR" dirty="0"/>
              <a:t>: Hrvatski branitelji su koristili i poluautomatske puške za snajperske namjene. Jedan primjer je puška M76, jugoslavenska verzija </a:t>
            </a:r>
            <a:r>
              <a:rPr lang="hr-HR" dirty="0" err="1"/>
              <a:t>Dragunova</a:t>
            </a:r>
            <a:r>
              <a:rPr lang="hr-HR" dirty="0"/>
              <a:t>, koja koristi poluautomatski mehanizam za precizno gađanje na većim udaljenostima.</a:t>
            </a:r>
          </a:p>
          <a:p>
            <a:endParaRPr lang="hr-HR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DEE7FFA6-F1BD-4FE1-ABB4-ED984D9421BA}"/>
              </a:ext>
            </a:extLst>
          </p:cNvPr>
          <p:cNvSpPr txBox="1"/>
          <p:nvPr/>
        </p:nvSpPr>
        <p:spPr>
          <a:xfrm>
            <a:off x="6448717" y="5141007"/>
            <a:ext cx="56401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dirty="0"/>
              <a:t>Ova poluautomatska oružja su pružala hrvatskim snagama bržu paljbu od klasičnih </a:t>
            </a:r>
            <a:r>
              <a:rPr lang="hr-HR" b="1" dirty="0" err="1"/>
              <a:t>repetirajućih</a:t>
            </a:r>
            <a:r>
              <a:rPr lang="hr-HR" b="1" dirty="0"/>
              <a:t> oružja, ali su i dalje zahtijevala ručno ponovno punjenje nakon svakog metka. Bila su široko korištena kao osobno oružje i pružala su vojnicima veću vatrenu moć i preciznost u borbi.</a:t>
            </a:r>
          </a:p>
          <a:p>
            <a:pPr algn="just"/>
            <a:endParaRPr lang="hr-HR" dirty="0"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2972B625-D812-4420-AD9A-1B5A8A9E7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8429" y="4304895"/>
            <a:ext cx="2884855" cy="2433415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6FF2209A-08F9-4D16-887F-F92DD9CC07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978432" y="2551837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4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91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854E4B3A-DA24-4CC0-8C0E-A7DD8E958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58000"/>
            <a:ext cx="7178040" cy="685800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52C8DB5B-A0B1-460F-A287-D08F026D5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36" y="-8046720"/>
            <a:ext cx="10718726" cy="6858000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43137"/>
              </a:srgbClr>
            </a:outerShdw>
            <a:reflection stA="0" endPos="0" dir="5400000" sy="-100000" algn="bl" rotWithShape="0"/>
            <a:softEdge rad="292100"/>
          </a:effec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14457F55-64B3-4FD7-9099-3FC35C711199}"/>
              </a:ext>
            </a:extLst>
          </p:cNvPr>
          <p:cNvSpPr txBox="1"/>
          <p:nvPr/>
        </p:nvSpPr>
        <p:spPr>
          <a:xfrm>
            <a:off x="2470824" y="-4998660"/>
            <a:ext cx="7250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Oružija</a:t>
            </a:r>
            <a:r>
              <a:rPr lang="hr-HR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korištena u domovinskom ratu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01DB39C6-8645-4060-A248-F41ABBE67B88}"/>
              </a:ext>
            </a:extLst>
          </p:cNvPr>
          <p:cNvSpPr txBox="1"/>
          <p:nvPr/>
        </p:nvSpPr>
        <p:spPr>
          <a:xfrm>
            <a:off x="179261" y="96114"/>
            <a:ext cx="67466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  <a:t>Improvizirano oružje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24636EC-5B18-48D7-9FD9-E8EB986BD81F}"/>
              </a:ext>
            </a:extLst>
          </p:cNvPr>
          <p:cNvSpPr txBox="1"/>
          <p:nvPr/>
        </p:nvSpPr>
        <p:spPr>
          <a:xfrm>
            <a:off x="147637" y="2065733"/>
            <a:ext cx="30670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hrvatske snage su se snalazile i radile oružja od </a:t>
            </a:r>
            <a:r>
              <a:rPr lang="hr-HR" sz="2000" b="1" dirty="0" err="1"/>
              <a:t>od</a:t>
            </a:r>
            <a:r>
              <a:rPr lang="hr-HR" sz="2000" b="1" dirty="0"/>
              <a:t> nekakvih svakodnevnih stvari npr. Limenka, komada željeza, praznih boca… Evo nekoliko primjera: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A7B5808-B91F-4976-AD3D-017AC420BE90}"/>
              </a:ext>
            </a:extLst>
          </p:cNvPr>
          <p:cNvSpPr txBox="1"/>
          <p:nvPr/>
        </p:nvSpPr>
        <p:spPr>
          <a:xfrm>
            <a:off x="3214687" y="1028343"/>
            <a:ext cx="57049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1</a:t>
            </a:r>
            <a:r>
              <a:rPr lang="hr-HR" dirty="0"/>
              <a:t>. </a:t>
            </a:r>
            <a:r>
              <a:rPr lang="hr-HR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Molotovljev koktel:</a:t>
            </a:r>
            <a:r>
              <a:rPr lang="hr-HR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hr-HR" sz="1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Molotovljevi kokteli bili su izrađeni od boce ispunjene zapaljivom mješavinom i začepljene čepom dok su uz tijelo boce bile zalijepljene dvije epruvete, od kojih je jedna bila ispunjena jakom kiselinom (npr. sumpornom kiselinom) a druga jakom lužinom (npr. natrijevom lužinom). </a:t>
            </a:r>
            <a:endParaRPr lang="hr-HR" sz="1600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A3C93BD-314E-4D9B-8A3D-253B6BBBF78C}"/>
              </a:ext>
            </a:extLst>
          </p:cNvPr>
          <p:cNvSpPr txBox="1"/>
          <p:nvPr/>
        </p:nvSpPr>
        <p:spPr>
          <a:xfrm>
            <a:off x="8737600" y="834777"/>
            <a:ext cx="34844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2. </a:t>
            </a:r>
            <a:r>
              <a:rPr lang="hr-HR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Improvizirana ručna bomba: </a:t>
            </a:r>
            <a:r>
              <a:rPr lang="hr-HR" sz="1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Početkom Domovinskog rata potreba za ručnim bombama bila je golema. Hrvatski su branitelji oskudijevali u svim vrstama vatrenog oružja i brzina izradbe bila je najvažnija. Tipična ručna bomba iz tog razdoblja bila je fitiljača, koju se moglo brzo izraditi u bravarskim i inim radionicama te industrijskim pogonima.</a:t>
            </a:r>
            <a:endParaRPr lang="hr-HR" sz="16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8A926EA-84C2-4D54-A537-7F19A1F88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786" y="2722930"/>
            <a:ext cx="2578579" cy="193393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DF13F1A-B925-4C8E-B8F8-C4D2B635E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9661" y="4411295"/>
            <a:ext cx="2898571" cy="193393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A5ECBD8-5B10-4A26-AD13-D8807B9C4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9045" y="4990703"/>
            <a:ext cx="2466975" cy="18478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173C3D7-F5EC-4A28-B3A9-52F8780ACC3D}"/>
              </a:ext>
            </a:extLst>
          </p:cNvPr>
          <p:cNvSpPr txBox="1"/>
          <p:nvPr/>
        </p:nvSpPr>
        <p:spPr>
          <a:xfrm>
            <a:off x="2370667" y="4250796"/>
            <a:ext cx="2802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3. Vranina noga:</a:t>
            </a:r>
            <a:r>
              <a:rPr lang="hr-HR" sz="1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oružje koje se izrađuje od kovine i ima četiri šiljka. Ti su šiljci tako međusobno postavljeni da se to oružje, kako god padne na tlo, osloni na tri šiljka a četvrti šiljak strši uvis, spreman probiti nečije stopalo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332407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91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854E4B3A-DA24-4CC0-8C0E-A7DD8E958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58000"/>
            <a:ext cx="7178040" cy="685800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52C8DB5B-A0B1-460F-A287-D08F026D5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36" y="-8046720"/>
            <a:ext cx="10718726" cy="6858000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43137"/>
              </a:srgbClr>
            </a:outerShdw>
            <a:reflection stA="0" endPos="0" dir="5400000" sy="-100000" algn="bl" rotWithShape="0"/>
            <a:softEdge rad="292100"/>
          </a:effec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14457F55-64B3-4FD7-9099-3FC35C711199}"/>
              </a:ext>
            </a:extLst>
          </p:cNvPr>
          <p:cNvSpPr txBox="1"/>
          <p:nvPr/>
        </p:nvSpPr>
        <p:spPr>
          <a:xfrm>
            <a:off x="2470824" y="-4998660"/>
            <a:ext cx="7250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Oružija</a:t>
            </a:r>
            <a:r>
              <a:rPr lang="hr-HR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korištena u domovinskom ratu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01DB39C6-8645-4060-A248-F41ABBE67B88}"/>
              </a:ext>
            </a:extLst>
          </p:cNvPr>
          <p:cNvSpPr txBox="1"/>
          <p:nvPr/>
        </p:nvSpPr>
        <p:spPr>
          <a:xfrm>
            <a:off x="128913" y="-119690"/>
            <a:ext cx="6746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  <a:t>Eksplozivi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AAAAD9A-4BD4-4B9B-AB91-F7E3F9089DEE}"/>
              </a:ext>
            </a:extLst>
          </p:cNvPr>
          <p:cNvSpPr txBox="1"/>
          <p:nvPr/>
        </p:nvSpPr>
        <p:spPr>
          <a:xfrm>
            <a:off x="736636" y="1543050"/>
            <a:ext cx="38925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Tijekom Domovinskog rata, razni eksplozivi su korišteni od strane svih strana u sukobu. Ovo su neki od eksploziva koji su bili prisutni na bojištima: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3CABDB0-2F52-451B-A4BB-DD20EA3F941F}"/>
              </a:ext>
            </a:extLst>
          </p:cNvPr>
          <p:cNvSpPr txBox="1"/>
          <p:nvPr/>
        </p:nvSpPr>
        <p:spPr>
          <a:xfrm>
            <a:off x="4556259" y="307152"/>
            <a:ext cx="2381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 </a:t>
            </a:r>
            <a:r>
              <a:rPr lang="hr-HR" b="1" dirty="0"/>
              <a:t>Ručne bombe</a:t>
            </a:r>
            <a:r>
              <a:rPr lang="hr-HR" dirty="0"/>
              <a:t>: Ručne bombe, poznate i kao ručne granate, bile su široko korištene u sukobu. To su ručno bacani eksplozivni projektili različitih vrsta, uključujući fragmentacijske, protuoklopne i osvjetljavajuće.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30F6677-68D5-4495-BAFD-005C27357D56}"/>
              </a:ext>
            </a:extLst>
          </p:cNvPr>
          <p:cNvSpPr txBox="1"/>
          <p:nvPr/>
        </p:nvSpPr>
        <p:spPr>
          <a:xfrm>
            <a:off x="6894516" y="289678"/>
            <a:ext cx="23812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 </a:t>
            </a:r>
            <a:r>
              <a:rPr lang="hr-HR" b="1" dirty="0"/>
              <a:t>Pješačke mine</a:t>
            </a:r>
            <a:r>
              <a:rPr lang="hr-HR" dirty="0"/>
              <a:t>: Pješačke mine su postavljane kako bi ometale kretanje neprijateljskih snaga. One su često bile zakopane u tlu ili postavljene na površini terena i aktivirale bi se kada bi na njih stupio pješak ili vozilo.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2DD1ADF-571A-4502-A0D0-2A855F7A6443}"/>
              </a:ext>
            </a:extLst>
          </p:cNvPr>
          <p:cNvSpPr txBox="1"/>
          <p:nvPr/>
        </p:nvSpPr>
        <p:spPr>
          <a:xfrm>
            <a:off x="9256346" y="307152"/>
            <a:ext cx="25223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4. </a:t>
            </a:r>
            <a:r>
              <a:rPr lang="hr-HR" b="1" dirty="0"/>
              <a:t>Protuoklopna sredstva</a:t>
            </a:r>
            <a:r>
              <a:rPr lang="hr-HR" dirty="0"/>
              <a:t>: Protuoklopna sredstva, kao što su rakete i ručni bacači granata, korištena su za uništavanje oklopnih vozila. Ova oružja su bila posebno dizajnirana za probijanje oklopa i nanosila su znatnu štetu neprijateljskim vozilima.</a:t>
            </a:r>
          </a:p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D040FF6-BADD-4E9F-B3B0-5343AF7B3CFA}"/>
              </a:ext>
            </a:extLst>
          </p:cNvPr>
          <p:cNvSpPr txBox="1"/>
          <p:nvPr/>
        </p:nvSpPr>
        <p:spPr>
          <a:xfrm>
            <a:off x="740484" y="3165427"/>
            <a:ext cx="3254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Važno je napomenuti da je upotreba eksploziva u sukobima poput Domovinskog rata bila opasna i često je rezultirala stradalima i razaranjima. Mnoge vrste eksploziva korištene tijekom rata bile su opasne i ostavile su dugotrajne posljedice na okoliš i civilno stanovništvo.</a:t>
            </a:r>
          </a:p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EA1164F-6AAE-403F-9947-6FEBFDC6C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469" y="3705197"/>
            <a:ext cx="2619375" cy="17430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C43368C-4B66-4F10-AAD2-746C8778F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371" y="3505171"/>
            <a:ext cx="2143125" cy="214312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F905F48-979D-4E5B-BA77-664A38131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1573" y="3662720"/>
            <a:ext cx="28575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71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91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854E4B3A-DA24-4CC0-8C0E-A7DD8E958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58000"/>
            <a:ext cx="7178040" cy="685800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52C8DB5B-A0B1-460F-A287-D08F026D5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36" y="-8046720"/>
            <a:ext cx="10718726" cy="6858000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43137"/>
              </a:srgbClr>
            </a:outerShdw>
            <a:reflection stA="0" endPos="0" dir="5400000" sy="-100000" algn="bl" rotWithShape="0"/>
            <a:softEdge rad="292100"/>
          </a:effec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14457F55-64B3-4FD7-9099-3FC35C711199}"/>
              </a:ext>
            </a:extLst>
          </p:cNvPr>
          <p:cNvSpPr txBox="1"/>
          <p:nvPr/>
        </p:nvSpPr>
        <p:spPr>
          <a:xfrm>
            <a:off x="2470824" y="-4998660"/>
            <a:ext cx="7250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Oružija</a:t>
            </a:r>
            <a:r>
              <a:rPr lang="hr-HR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korištena u domovinskom ratu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509F3BF-E166-485A-B023-2DFCFBF16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663" y="1792665"/>
            <a:ext cx="5185699" cy="3450847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2F05DBF4-9FF6-4277-A842-670D79E6CC37}"/>
              </a:ext>
            </a:extLst>
          </p:cNvPr>
          <p:cNvSpPr txBox="1"/>
          <p:nvPr/>
        </p:nvSpPr>
        <p:spPr>
          <a:xfrm>
            <a:off x="1228725" y="533400"/>
            <a:ext cx="880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latin typeface="Aharoni" panose="02010803020104030203" pitchFamily="2" charset="-79"/>
                <a:cs typeface="Aharoni" panose="02010803020104030203" pitchFamily="2" charset="-79"/>
              </a:rPr>
              <a:t>Srpski tenk prije i poslije udara raketnim bacačem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EAA969E3-058F-4711-B178-691DA35E6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75859" y="1856839"/>
            <a:ext cx="5433984" cy="33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90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91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854E4B3A-DA24-4CC0-8C0E-A7DD8E958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58000"/>
            <a:ext cx="7178040" cy="685800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52C8DB5B-A0B1-460F-A287-D08F026D5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36" y="-8046720"/>
            <a:ext cx="10718726" cy="6858000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43137"/>
              </a:srgbClr>
            </a:outerShdw>
            <a:reflection stA="0" endPos="0" dir="5400000" sy="-100000" algn="bl" rotWithShape="0"/>
            <a:softEdge rad="292100"/>
          </a:effec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14457F55-64B3-4FD7-9099-3FC35C711199}"/>
              </a:ext>
            </a:extLst>
          </p:cNvPr>
          <p:cNvSpPr txBox="1"/>
          <p:nvPr/>
        </p:nvSpPr>
        <p:spPr>
          <a:xfrm>
            <a:off x="2470824" y="-4998660"/>
            <a:ext cx="7250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Oružija</a:t>
            </a:r>
            <a:r>
              <a:rPr lang="hr-HR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korištena u domovinskom ratu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01DB39C6-8645-4060-A248-F41ABBE67B88}"/>
              </a:ext>
            </a:extLst>
          </p:cNvPr>
          <p:cNvSpPr txBox="1"/>
          <p:nvPr/>
        </p:nvSpPr>
        <p:spPr>
          <a:xfrm>
            <a:off x="-293751" y="-60967"/>
            <a:ext cx="67466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  <a:t>Tenkovi i oklopna vozila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C8B2E99-88A1-4A81-9B54-36C55E859926}"/>
              </a:ext>
            </a:extLst>
          </p:cNvPr>
          <p:cNvSpPr txBox="1"/>
          <p:nvPr/>
        </p:nvSpPr>
        <p:spPr>
          <a:xfrm>
            <a:off x="1506" y="1953663"/>
            <a:ext cx="5961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Tijekom Domovinskog rata, hrvatske snage su koristile razne tenkove i oklopna vozila kako bi se suočile s protivničkim snagama. Evo nekoliko primjera:</a:t>
            </a:r>
          </a:p>
          <a:p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14061A3-697A-4346-B734-588459048BA9}"/>
              </a:ext>
            </a:extLst>
          </p:cNvPr>
          <p:cNvSpPr txBox="1"/>
          <p:nvPr/>
        </p:nvSpPr>
        <p:spPr>
          <a:xfrm>
            <a:off x="0" y="2829164"/>
            <a:ext cx="5353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 </a:t>
            </a:r>
            <a:r>
              <a:rPr lang="hr-HR" b="1" dirty="0"/>
              <a:t>Tenkovi</a:t>
            </a:r>
            <a:r>
              <a:rPr lang="hr-HR" dirty="0"/>
              <a:t>: Hrvatske snage su koristile nekoliko vrsta tenkova, uključujući T-55, M-84 i M-84A. T-55 je bio sovjetski tenk koji se koristio u jugoslavenskoj vojsci, dok su M-84 i M-84A bili jugoslavenske verzije sovjetskog T-72 tenka. Ti tenkovi su bili ključni u obrani i napadu na različitim bojištima u Domovinskom ratu.</a:t>
            </a:r>
          </a:p>
          <a:p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5587B7F-DB62-462A-AD8C-8C8EC7ADD96E}"/>
              </a:ext>
            </a:extLst>
          </p:cNvPr>
          <p:cNvSpPr txBox="1"/>
          <p:nvPr/>
        </p:nvSpPr>
        <p:spPr>
          <a:xfrm>
            <a:off x="6095999" y="76207"/>
            <a:ext cx="2952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 </a:t>
            </a:r>
            <a:r>
              <a:rPr lang="hr-HR" b="1" dirty="0"/>
              <a:t>Oklopna vozila</a:t>
            </a:r>
            <a:r>
              <a:rPr lang="hr-HR" dirty="0"/>
              <a:t>: Hrvatske snage su također koristile razna oklopna vozila. Primjeri uključuju BVP M-80, jugoslavensko oklopno borbeno vozilo s gusjenicama, i BOV, oklopno vozilo namijenjeno za prijevoz vojnika i pružanje zaštite od vatrenog oružja.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B39350F-4D1E-4A8A-8388-A9018BBD12F3}"/>
              </a:ext>
            </a:extLst>
          </p:cNvPr>
          <p:cNvSpPr txBox="1"/>
          <p:nvPr/>
        </p:nvSpPr>
        <p:spPr>
          <a:xfrm>
            <a:off x="8962262" y="0"/>
            <a:ext cx="3228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3. </a:t>
            </a:r>
            <a:r>
              <a:rPr lang="hr-HR" b="1" dirty="0"/>
              <a:t>Oklopni transporteri</a:t>
            </a:r>
            <a:r>
              <a:rPr lang="hr-HR" dirty="0"/>
              <a:t>: Oklopni transporteri koristili su se za prijevoz vojnika na bojišta. Primjeri uključuju M113, američki oklopni transporter, koji je bio u širokoj upotrebi u mnogim vojskama diljem svijeta, uključujući i hrvatske snage.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D3215866-4FBD-4CB4-B9F0-60BFF31D127E}"/>
              </a:ext>
            </a:extLst>
          </p:cNvPr>
          <p:cNvSpPr txBox="1"/>
          <p:nvPr/>
        </p:nvSpPr>
        <p:spPr>
          <a:xfrm>
            <a:off x="6602732" y="4949785"/>
            <a:ext cx="43601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Ovi tenkovi i oklopna vozila pružali su hrvatskim snagama snagu, mobilnost i zaštitu na bojištima. Bili su ključni faktor u borbi protiv protivničkih snaga tijekom Domovinskog rata.</a:t>
            </a:r>
          </a:p>
          <a:p>
            <a:endParaRPr lang="hr-HR" dirty="0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E8ABD37-D1BD-4E66-8B49-095BBB312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02452"/>
            <a:ext cx="2619375" cy="174307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2956658C-A4DD-40BC-BEC1-97A30FE8F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345" y="4626277"/>
            <a:ext cx="2828925" cy="1619250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0C3BCD52-036E-4DF4-9543-188A4A70DB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387" y="2973288"/>
            <a:ext cx="2619375" cy="1743075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0F419B2F-9CE8-4789-8C70-B33E2D531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7234" y="26289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44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91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>
            <a:extLst>
              <a:ext uri="{FF2B5EF4-FFF2-40B4-BE49-F238E27FC236}">
                <a16:creationId xmlns:a16="http://schemas.microsoft.com/office/drawing/2014/main" id="{E963A1A8-6FD2-4EB0-BFEB-1B073D0E0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99" y="3896796"/>
            <a:ext cx="2628900" cy="17430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854E4B3A-DA24-4CC0-8C0E-A7DD8E958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858000"/>
            <a:ext cx="7178040" cy="685800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52C8DB5B-A0B1-460F-A287-D08F026D5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36" y="-8046720"/>
            <a:ext cx="10718726" cy="6858000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43137"/>
              </a:srgbClr>
            </a:outerShdw>
            <a:reflection stA="0" endPos="0" dir="5400000" sy="-100000" algn="bl" rotWithShape="0"/>
            <a:softEdge rad="292100"/>
          </a:effec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14457F55-64B3-4FD7-9099-3FC35C711199}"/>
              </a:ext>
            </a:extLst>
          </p:cNvPr>
          <p:cNvSpPr txBox="1"/>
          <p:nvPr/>
        </p:nvSpPr>
        <p:spPr>
          <a:xfrm>
            <a:off x="2470824" y="-4998660"/>
            <a:ext cx="7250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Oružija</a:t>
            </a:r>
            <a:r>
              <a:rPr lang="hr-HR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korištena u domovinskom ratu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4EBFC729-424C-4E40-A549-46838E323138}"/>
              </a:ext>
            </a:extLst>
          </p:cNvPr>
          <p:cNvSpPr txBox="1"/>
          <p:nvPr/>
        </p:nvSpPr>
        <p:spPr>
          <a:xfrm>
            <a:off x="95250" y="0"/>
            <a:ext cx="6000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  <a:t>Zrakoplovi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B1960D8-686E-4E89-B782-DA6091CC61AA}"/>
              </a:ext>
            </a:extLst>
          </p:cNvPr>
          <p:cNvSpPr txBox="1"/>
          <p:nvPr/>
        </p:nvSpPr>
        <p:spPr>
          <a:xfrm>
            <a:off x="95250" y="1016735"/>
            <a:ext cx="39020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Tijekom Domovinskog rata, Hrvatska vojska je koristila razne vrste zrakoplova kako bi podržala svoje vojne operacije. Evo nekoliko primjera zrakoplova korištenih u tom razdoblju: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469ACDC-1999-4A9F-B613-C461FF41D75B}"/>
              </a:ext>
            </a:extLst>
          </p:cNvPr>
          <p:cNvSpPr txBox="1"/>
          <p:nvPr/>
        </p:nvSpPr>
        <p:spPr>
          <a:xfrm>
            <a:off x="95250" y="2882027"/>
            <a:ext cx="28479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 </a:t>
            </a:r>
            <a:r>
              <a:rPr lang="hr-HR" b="1" dirty="0"/>
              <a:t>Borbeni avioni</a:t>
            </a:r>
            <a:r>
              <a:rPr lang="hr-HR" dirty="0"/>
              <a:t>: Hrvatska je koristila borbeni avion MiG-21 za obranu zračnog prostora i izvršavanje napada na protivničke ciljeve. Ovi sovjetski avioni su bili glavni borbeni avioni hrvatske vojske tijekom rata.</a:t>
            </a:r>
          </a:p>
          <a:p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56D1019-E060-4404-8BD2-CE69A945E5B1}"/>
              </a:ext>
            </a:extLst>
          </p:cNvPr>
          <p:cNvSpPr txBox="1"/>
          <p:nvPr/>
        </p:nvSpPr>
        <p:spPr>
          <a:xfrm>
            <a:off x="4657044" y="289678"/>
            <a:ext cx="30653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 </a:t>
            </a:r>
            <a:r>
              <a:rPr lang="hr-HR" b="1" dirty="0"/>
              <a:t>Napadački avioni</a:t>
            </a:r>
            <a:r>
              <a:rPr lang="hr-HR" dirty="0"/>
              <a:t>: Hrvatska je koristila napadačke avione poput JNA Jastreb i NJ-22 Orao za izvođenje napada na kopnene ciljeve i protivničke položaje. Ovi avioni su bili opremljeni raketama, bombama i topovima za pružanje vatrene podrške na bojištu.</a:t>
            </a:r>
          </a:p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A19E322-0B7B-41EF-9690-D190A1FA8AC1}"/>
              </a:ext>
            </a:extLst>
          </p:cNvPr>
          <p:cNvSpPr txBox="1"/>
          <p:nvPr/>
        </p:nvSpPr>
        <p:spPr>
          <a:xfrm>
            <a:off x="7769406" y="289678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3. </a:t>
            </a:r>
            <a:r>
              <a:rPr lang="hr-HR" b="1" dirty="0"/>
              <a:t>Helikopteri</a:t>
            </a:r>
            <a:r>
              <a:rPr lang="hr-HR" dirty="0"/>
              <a:t>: Helikopteri su igrali važnu ulogu u prijevozu vojnika, evakuaciji ranjenika i izviđanju. Hrvatska je koristila helikoptere kao što su Mi-8 i Gazela, koji su pružali svestranu podršku i mogućnost brzog </a:t>
            </a:r>
            <a:r>
              <a:rPr lang="hr-HR" dirty="0" err="1"/>
              <a:t>prevoza</a:t>
            </a:r>
            <a:r>
              <a:rPr lang="hr-HR" dirty="0"/>
              <a:t> vojnika i materijala.</a:t>
            </a:r>
          </a:p>
          <a:p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EEF2521-102D-4A85-99CA-27D7D9629E54}"/>
              </a:ext>
            </a:extLst>
          </p:cNvPr>
          <p:cNvSpPr txBox="1"/>
          <p:nvPr/>
        </p:nvSpPr>
        <p:spPr>
          <a:xfrm>
            <a:off x="4419599" y="5144927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4. </a:t>
            </a:r>
            <a:r>
              <a:rPr lang="hr-HR" b="1" dirty="0"/>
              <a:t>Ophodni avioni</a:t>
            </a:r>
            <a:r>
              <a:rPr lang="hr-HR" dirty="0"/>
              <a:t>: Hrvatska je koristila avione za nadzor i izviđanje kao što su </a:t>
            </a:r>
            <a:r>
              <a:rPr lang="hr-HR" dirty="0" err="1"/>
              <a:t>Piper</a:t>
            </a:r>
            <a:r>
              <a:rPr lang="hr-HR" dirty="0"/>
              <a:t> Super </a:t>
            </a:r>
            <a:r>
              <a:rPr lang="hr-HR" dirty="0" err="1"/>
              <a:t>Cub</a:t>
            </a:r>
            <a:r>
              <a:rPr lang="hr-HR" dirty="0"/>
              <a:t> i </a:t>
            </a:r>
            <a:r>
              <a:rPr lang="hr-HR" dirty="0" err="1"/>
              <a:t>Zlin</a:t>
            </a:r>
            <a:r>
              <a:rPr lang="hr-HR" dirty="0"/>
              <a:t> Z-42 za prikupljanje obavještajnih podataka o protivničkim snagama i terenu.</a:t>
            </a:r>
          </a:p>
          <a:p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E365AF7-C90D-4901-B71D-4829C6FAD014}"/>
              </a:ext>
            </a:extLst>
          </p:cNvPr>
          <p:cNvSpPr txBox="1"/>
          <p:nvPr/>
        </p:nvSpPr>
        <p:spPr>
          <a:xfrm>
            <a:off x="7783612" y="5171717"/>
            <a:ext cx="440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Ti zrakoplovi su pružali hrvatskim snagama prednost u nadzoru zračnog prostora, izvršavanju napada na ciljeve i brzom </a:t>
            </a:r>
            <a:r>
              <a:rPr lang="hr-HR" dirty="0" err="1"/>
              <a:t>prevozu</a:t>
            </a:r>
            <a:r>
              <a:rPr lang="hr-HR" dirty="0"/>
              <a:t> vojnika i opreme. Korištenje zrakoplova u Domovinskom ratu odigralo je ključnu ulogu u vojnim operacijama i obrani Hrvatske.</a:t>
            </a:r>
          </a:p>
          <a:p>
            <a:endParaRPr lang="hr-HR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FD6E3472-5CA4-4762-BC34-5EEBF256D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50" y="5144927"/>
            <a:ext cx="2600325" cy="176212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9B1CACAB-8F46-4F67-BF03-ED8161206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7709" y="2849462"/>
            <a:ext cx="2667000" cy="171450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5629FBD5-9401-4DFB-965A-587FA6FF63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8773" y="2397978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73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1690</Words>
  <Application>Microsoft Office PowerPoint</Application>
  <PresentationFormat>Široki zaslon</PresentationFormat>
  <Paragraphs>74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Verdana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Oružija korištena u domovinskom ratu</dc:title>
  <dc:creator>ostrunicfilip@gmail.com</dc:creator>
  <cp:lastModifiedBy>Abelina Finek</cp:lastModifiedBy>
  <cp:revision>35</cp:revision>
  <dcterms:created xsi:type="dcterms:W3CDTF">2023-06-02T16:13:47Z</dcterms:created>
  <dcterms:modified xsi:type="dcterms:W3CDTF">2023-06-11T15:05:04Z</dcterms:modified>
</cp:coreProperties>
</file>