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67" r:id="rId14"/>
    <p:sldId id="268" r:id="rId15"/>
    <p:sldId id="269" r:id="rId16"/>
    <p:sldId id="270" r:id="rId17"/>
    <p:sldId id="272" r:id="rId18"/>
    <p:sldId id="273" r:id="rId19"/>
    <p:sldId id="274" r:id="rId20"/>
    <p:sldId id="276" r:id="rId21"/>
    <p:sldId id="275" r:id="rId22"/>
    <p:sldId id="278" r:id="rId23"/>
    <p:sldId id="279" r:id="rId24"/>
    <p:sldId id="280" r:id="rId25"/>
    <p:sldId id="281" r:id="rId26"/>
    <p:sldId id="282" r:id="rId27"/>
    <p:sldId id="271" r:id="rId28"/>
    <p:sldId id="283" r:id="rId29"/>
    <p:sldId id="284" r:id="rId30"/>
    <p:sldId id="285" r:id="rId31"/>
    <p:sldId id="286" r:id="rId3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2F933-E6B9-41AE-9592-FFC9CC9F8F37}" type="datetimeFigureOut">
              <a:rPr lang="hr-HR" smtClean="0"/>
              <a:t>11.6.2023.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04B9E-33B8-4053-99F1-51605AEDC26E}" type="slidenum">
              <a:rPr lang="hr-HR" smtClean="0"/>
              <a:t>‹#›</a:t>
            </a:fld>
            <a:endParaRPr lang="hr-HR"/>
          </a:p>
        </p:txBody>
      </p:sp>
    </p:spTree>
    <p:extLst>
      <p:ext uri="{BB962C8B-B14F-4D97-AF65-F5344CB8AC3E}">
        <p14:creationId xmlns:p14="http://schemas.microsoft.com/office/powerpoint/2010/main" val="279994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E5804B9E-33B8-4053-99F1-51605AEDC26E}" type="slidenum">
              <a:rPr lang="hr-HR" smtClean="0"/>
              <a:t>6</a:t>
            </a:fld>
            <a:endParaRPr lang="hr-HR"/>
          </a:p>
        </p:txBody>
      </p:sp>
    </p:spTree>
    <p:extLst>
      <p:ext uri="{BB962C8B-B14F-4D97-AF65-F5344CB8AC3E}">
        <p14:creationId xmlns:p14="http://schemas.microsoft.com/office/powerpoint/2010/main" val="180563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3742CC-1F3E-4014-BA66-16708F0040AA}" type="datetimeFigureOut">
              <a:rPr lang="hr-HR" smtClean="0"/>
              <a:t>11.6.2023.</a:t>
            </a:fld>
            <a:endParaRPr lang="hr-H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hr-H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36162F8-39FA-4B6F-A5B2-7FFED99DF401}"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3742CC-1F3E-4014-BA66-16708F0040AA}" type="datetimeFigureOut">
              <a:rPr lang="hr-HR" smtClean="0"/>
              <a:t>11.6.2023.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36162F8-39FA-4B6F-A5B2-7FFED99DF401}"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3742CC-1F3E-4014-BA66-16708F0040AA}" type="datetimeFigureOut">
              <a:rPr lang="hr-HR" smtClean="0"/>
              <a:t>11.6.2023.</a:t>
            </a:fld>
            <a:endParaRPr lang="hr-HR"/>
          </a:p>
        </p:txBody>
      </p:sp>
      <p:sp>
        <p:nvSpPr>
          <p:cNvPr id="5" name="Footer Placeholder 4"/>
          <p:cNvSpPr>
            <a:spLocks noGrp="1"/>
          </p:cNvSpPr>
          <p:nvPr>
            <p:ph type="ftr" sz="quarter" idx="11"/>
          </p:nvPr>
        </p:nvSpPr>
        <p:spPr>
          <a:xfrm>
            <a:off x="457201" y="6248207"/>
            <a:ext cx="5573483" cy="365125"/>
          </a:xfrm>
        </p:spPr>
        <p:txBody>
          <a:bodyPr/>
          <a:lstStyle/>
          <a:p>
            <a:endParaRPr lang="hr-H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36162F8-39FA-4B6F-A5B2-7FFED99DF401}"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83742CC-1F3E-4014-BA66-16708F0040AA}" type="datetimeFigureOut">
              <a:rPr lang="hr-HR" smtClean="0"/>
              <a:t>11.6.2023.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6162F8-39FA-4B6F-A5B2-7FFED99DF401}" type="slidenum">
              <a:rPr lang="hr-HR" smtClean="0"/>
              <a:t>‹#›</a:t>
            </a:fld>
            <a:endParaRPr lang="hr-H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883742CC-1F3E-4014-BA66-16708F0040AA}" type="datetimeFigureOut">
              <a:rPr lang="hr-HR" smtClean="0"/>
              <a:t>11.6.2023.</a:t>
            </a:fld>
            <a:endParaRPr lang="hr-H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6162F8-39FA-4B6F-A5B2-7FFED99DF401}" type="slidenum">
              <a:rPr lang="hr-HR" smtClean="0"/>
              <a:t>‹#›</a:t>
            </a:fld>
            <a:endParaRPr lang="hr-HR"/>
          </a:p>
        </p:txBody>
      </p:sp>
      <p:sp>
        <p:nvSpPr>
          <p:cNvPr id="14" name="Footer Placeholder 13"/>
          <p:cNvSpPr>
            <a:spLocks noGrp="1"/>
          </p:cNvSpPr>
          <p:nvPr>
            <p:ph type="ftr" sz="quarter" idx="12"/>
          </p:nvPr>
        </p:nvSpPr>
        <p:spPr/>
        <p:txBody>
          <a:bodyPr/>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883742CC-1F3E-4014-BA66-16708F0040AA}" type="datetimeFigureOut">
              <a:rPr lang="hr-HR" smtClean="0"/>
              <a:t>11.6.2023.</a:t>
            </a:fld>
            <a:endParaRPr lang="hr-HR"/>
          </a:p>
        </p:txBody>
      </p:sp>
      <p:sp>
        <p:nvSpPr>
          <p:cNvPr id="10" name="Slide Number Placeholder 9"/>
          <p:cNvSpPr>
            <a:spLocks noGrp="1"/>
          </p:cNvSpPr>
          <p:nvPr>
            <p:ph type="sldNum" sz="quarter" idx="16"/>
          </p:nvPr>
        </p:nvSpPr>
        <p:spPr/>
        <p:txBody>
          <a:bodyPr rtlCol="0"/>
          <a:lstStyle/>
          <a:p>
            <a:fld id="{A36162F8-39FA-4B6F-A5B2-7FFED99DF401}" type="slidenum">
              <a:rPr lang="hr-HR" smtClean="0"/>
              <a:t>‹#›</a:t>
            </a:fld>
            <a:endParaRPr lang="hr-HR"/>
          </a:p>
        </p:txBody>
      </p:sp>
      <p:sp>
        <p:nvSpPr>
          <p:cNvPr id="12" name="Footer Placeholder 11"/>
          <p:cNvSpPr>
            <a:spLocks noGrp="1"/>
          </p:cNvSpPr>
          <p:nvPr>
            <p:ph type="ftr" sz="quarter" idx="17"/>
          </p:nvPr>
        </p:nvSpPr>
        <p:spPr/>
        <p:txBody>
          <a:bodyPr rtlCol="0"/>
          <a:lstStyle/>
          <a:p>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83742CC-1F3E-4014-BA66-16708F0040AA}" type="datetimeFigureOut">
              <a:rPr lang="hr-HR" smtClean="0"/>
              <a:t>11.6.2023.</a:t>
            </a:fld>
            <a:endParaRPr lang="hr-HR"/>
          </a:p>
        </p:txBody>
      </p:sp>
      <p:sp>
        <p:nvSpPr>
          <p:cNvPr id="12" name="Slide Number Placeholder 11"/>
          <p:cNvSpPr>
            <a:spLocks noGrp="1"/>
          </p:cNvSpPr>
          <p:nvPr>
            <p:ph type="sldNum" sz="quarter" idx="16"/>
          </p:nvPr>
        </p:nvSpPr>
        <p:spPr/>
        <p:txBody>
          <a:bodyPr rtlCol="0"/>
          <a:lstStyle/>
          <a:p>
            <a:fld id="{A36162F8-39FA-4B6F-A5B2-7FFED99DF401}" type="slidenum">
              <a:rPr lang="hr-HR" smtClean="0"/>
              <a:t>‹#›</a:t>
            </a:fld>
            <a:endParaRPr lang="hr-HR"/>
          </a:p>
        </p:txBody>
      </p:sp>
      <p:sp>
        <p:nvSpPr>
          <p:cNvPr id="14" name="Footer Placeholder 13"/>
          <p:cNvSpPr>
            <a:spLocks noGrp="1"/>
          </p:cNvSpPr>
          <p:nvPr>
            <p:ph type="ftr" sz="quarter" idx="17"/>
          </p:nvPr>
        </p:nvSpPr>
        <p:spPr/>
        <p:txBody>
          <a:bodyPr rtlCol="0"/>
          <a:lstStyle/>
          <a:p>
            <a:endParaRPr lang="hr-H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83742CC-1F3E-4014-BA66-16708F0040AA}" type="datetimeFigureOut">
              <a:rPr lang="hr-HR" smtClean="0"/>
              <a:t>11.6.2023.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6162F8-39FA-4B6F-A5B2-7FFED99DF401}"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742CC-1F3E-4014-BA66-16708F0040AA}" type="datetimeFigureOut">
              <a:rPr lang="hr-HR" smtClean="0"/>
              <a:t>11.6.2023.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6162F8-39FA-4B6F-A5B2-7FFED99DF401}"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83742CC-1F3E-4014-BA66-16708F0040AA}" type="datetimeFigureOut">
              <a:rPr lang="hr-HR" smtClean="0"/>
              <a:t>11.6.2023.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36162F8-39FA-4B6F-A5B2-7FFED99DF401}" type="slidenum">
              <a:rPr lang="hr-HR" smtClean="0"/>
              <a:t>‹#›</a:t>
            </a:fld>
            <a:endParaRPr lang="hr-H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83742CC-1F3E-4014-BA66-16708F0040AA}" type="datetimeFigureOut">
              <a:rPr lang="hr-HR" smtClean="0"/>
              <a:t>11.6.2023.</a:t>
            </a:fld>
            <a:endParaRPr lang="hr-H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36162F8-39FA-4B6F-A5B2-7FFED99DF401}" type="slidenum">
              <a:rPr lang="hr-HR" smtClean="0"/>
              <a:t>‹#›</a:t>
            </a:fld>
            <a:endParaRPr lang="hr-HR"/>
          </a:p>
        </p:txBody>
      </p:sp>
      <p:sp>
        <p:nvSpPr>
          <p:cNvPr id="14" name="Footer Placeholder 13"/>
          <p:cNvSpPr>
            <a:spLocks noGrp="1"/>
          </p:cNvSpPr>
          <p:nvPr>
            <p:ph type="ftr" sz="quarter" idx="12"/>
          </p:nvPr>
        </p:nvSpPr>
        <p:spPr>
          <a:xfrm>
            <a:off x="1600200" y="6248206"/>
            <a:ext cx="4572000" cy="365125"/>
          </a:xfrm>
        </p:spPr>
        <p:txBody>
          <a:bodyPr rtlCol="0"/>
          <a:lstStyle/>
          <a:p>
            <a:endParaRPr lang="hr-H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3742CC-1F3E-4014-BA66-16708F0040AA}" type="datetimeFigureOut">
              <a:rPr lang="hr-HR" smtClean="0"/>
              <a:t>11.6.2023.</a:t>
            </a:fld>
            <a:endParaRPr lang="hr-H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hr-H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36162F8-39FA-4B6F-A5B2-7FFED99DF401}"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Rat u Bosni i Hercegovini</a:t>
            </a:r>
          </a:p>
        </p:txBody>
      </p:sp>
      <p:sp>
        <p:nvSpPr>
          <p:cNvPr id="3" name="Subtitle 2"/>
          <p:cNvSpPr>
            <a:spLocks noGrp="1"/>
          </p:cNvSpPr>
          <p:nvPr>
            <p:ph type="subTitle" idx="1"/>
          </p:nvPr>
        </p:nvSpPr>
        <p:spPr/>
        <p:txBody>
          <a:bodyPr>
            <a:normAutofit fontScale="77500" lnSpcReduction="20000"/>
          </a:bodyPr>
          <a:lstStyle/>
          <a:p>
            <a:r>
              <a:rPr lang="hr-HR" dirty="0"/>
              <a:t>Ivan Lauc,</a:t>
            </a:r>
          </a:p>
          <a:p>
            <a:r>
              <a:rPr lang="hr-HR" dirty="0"/>
              <a:t>8.a</a:t>
            </a:r>
          </a:p>
        </p:txBody>
      </p:sp>
    </p:spTree>
    <p:extLst>
      <p:ext uri="{BB962C8B-B14F-4D97-AF65-F5344CB8AC3E}">
        <p14:creationId xmlns:p14="http://schemas.microsoft.com/office/powerpoint/2010/main" val="42224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Republika Bosna i Hercegovina</a:t>
            </a:r>
          </a:p>
        </p:txBody>
      </p:sp>
      <p:sp>
        <p:nvSpPr>
          <p:cNvPr id="3" name="Content Placeholder 2"/>
          <p:cNvSpPr>
            <a:spLocks noGrp="1"/>
          </p:cNvSpPr>
          <p:nvPr>
            <p:ph sz="quarter" idx="1"/>
          </p:nvPr>
        </p:nvSpPr>
        <p:spPr>
          <a:xfrm>
            <a:off x="612648" y="1600200"/>
            <a:ext cx="8153400" cy="5257800"/>
          </a:xfrm>
        </p:spPr>
        <p:txBody>
          <a:bodyPr>
            <a:normAutofit/>
          </a:bodyPr>
          <a:lstStyle/>
          <a:p>
            <a:r>
              <a:rPr lang="hr-HR" sz="1800" dirty="0">
                <a:latin typeface="Arial" pitchFamily="34" charset="0"/>
                <a:cs typeface="Arial" pitchFamily="34" charset="0"/>
              </a:rPr>
              <a:t>Od strane hrvatsko-muslimanske koalicije u listopadu donesen Memorandum o suverenosti BiH,tijekom čijeg su donošenja zastupnici SDS-a bojkotirali Skupštinu</a:t>
            </a:r>
          </a:p>
          <a:p>
            <a:r>
              <a:rPr lang="vi-VN" sz="1800" dirty="0">
                <a:latin typeface="Arial" pitchFamily="34" charset="0"/>
                <a:cs typeface="Arial" pitchFamily="34" charset="0"/>
              </a:rPr>
              <a:t>25. siječnja 1992. godine, sat vremena nakon što je odgođena sjednica, Skupštine SRBiH poziva na referendum o neovisnosti</a:t>
            </a:r>
            <a:endParaRPr lang="hr-HR" sz="1800" dirty="0">
              <a:latin typeface="Arial" pitchFamily="34" charset="0"/>
              <a:cs typeface="Arial" pitchFamily="34" charset="0"/>
            </a:endParaRPr>
          </a:p>
          <a:p>
            <a:r>
              <a:rPr lang="vi-VN" sz="1800" dirty="0">
                <a:latin typeface="Arial" pitchFamily="34" charset="0"/>
                <a:cs typeface="Arial" pitchFamily="34" charset="0"/>
              </a:rPr>
              <a:t>početkom travnja 1992. međunarodn</a:t>
            </a:r>
            <a:r>
              <a:rPr lang="hr-HR" sz="1800" dirty="0">
                <a:latin typeface="Arial" pitchFamily="34" charset="0"/>
                <a:cs typeface="Arial" pitchFamily="34" charset="0"/>
              </a:rPr>
              <a:t>o</a:t>
            </a:r>
            <a:r>
              <a:rPr lang="vi-VN" sz="1800" dirty="0">
                <a:latin typeface="Arial" pitchFamily="34" charset="0"/>
                <a:cs typeface="Arial" pitchFamily="34" charset="0"/>
              </a:rPr>
              <a:t> priznanje BiH</a:t>
            </a:r>
            <a:endParaRPr lang="hr-HR" sz="1800" dirty="0">
              <a:latin typeface="Arial" pitchFamily="34" charset="0"/>
              <a:cs typeface="Arial" pitchFamily="34" charset="0"/>
            </a:endParaRPr>
          </a:p>
          <a:p>
            <a:r>
              <a:rPr lang="hr-HR" sz="1800" dirty="0">
                <a:latin typeface="Arial" pitchFamily="34" charset="0"/>
                <a:cs typeface="Arial" pitchFamily="34" charset="0"/>
              </a:rPr>
              <a:t> Referendum o neovisnosti Bosne i Hercegovine je proveden 29. veljače i 1. ožujka 1992. Glasovalo je ukupno 2.073.568 glasača, odnosno 63,6 % biračkog tijela, od čega je 99.7 % bilo za neovisnost. SDS je pozvao Srbe na bojkot referenduma i spriječio njegovo održavanje u pojedinim dijelovima zemlje</a:t>
            </a:r>
          </a:p>
          <a:p>
            <a:r>
              <a:rPr lang="hr-HR" sz="1800" dirty="0">
                <a:latin typeface="Arial" pitchFamily="34" charset="0"/>
                <a:cs typeface="Arial" pitchFamily="34" charset="0"/>
              </a:rPr>
              <a:t>Dana 4. travnja 1992.,Predsjedništvo SR BiH (bez Srba) u Sarajevu proglasilo je izmjenu naziva Socijalističke Republike Bosne i Hercegovine u Republika Bosna i Hercegovina, a neovisnost je proglašena 5. ožujka</a:t>
            </a:r>
          </a:p>
          <a:p>
            <a:r>
              <a:rPr lang="hr-HR" sz="1800" dirty="0">
                <a:latin typeface="Arial" pitchFamily="34" charset="0"/>
                <a:cs typeface="Arial" pitchFamily="34" charset="0"/>
              </a:rPr>
              <a:t>Europska zajednica priznaje Bosnu i Hercegovinu 6. travnja, Sjedinjene Američke Države, 7. travnja, a u Ujedinjene narode, primljena je 22. svibnja 1992.</a:t>
            </a:r>
          </a:p>
        </p:txBody>
      </p:sp>
    </p:spTree>
    <p:extLst>
      <p:ext uri="{BB962C8B-B14F-4D97-AF65-F5344CB8AC3E}">
        <p14:creationId xmlns:p14="http://schemas.microsoft.com/office/powerpoint/2010/main" val="91914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Početak RBiH</a:t>
            </a:r>
          </a:p>
        </p:txBody>
      </p:sp>
      <p:sp>
        <p:nvSpPr>
          <p:cNvPr id="3" name="Content Placeholder 2"/>
          <p:cNvSpPr>
            <a:spLocks noGrp="1"/>
          </p:cNvSpPr>
          <p:nvPr>
            <p:ph sz="quarter" idx="1"/>
          </p:nvPr>
        </p:nvSpPr>
        <p:spPr/>
        <p:txBody>
          <a:bodyPr>
            <a:normAutofit/>
          </a:bodyPr>
          <a:lstStyle/>
          <a:p>
            <a:r>
              <a:rPr lang="hr-HR" sz="1800" dirty="0"/>
              <a:t>U rujnu 1992. su usvojeni grb,zastava i himna Jedna i Jedina kao simboli Muslimana</a:t>
            </a:r>
          </a:p>
          <a:p>
            <a:r>
              <a:rPr lang="hr-HR" sz="1800" dirty="0"/>
              <a:t>Predsjedništvo RBiH donosi novi ustav 24.veljače 1993.</a:t>
            </a:r>
          </a:p>
          <a:p>
            <a:r>
              <a:rPr lang="hr-HR" sz="1800" dirty="0"/>
              <a:t>Prvi bošnjački sabor 27.rujna 1993. Muslimani mjenjaju svoje ime u Bošnjake</a:t>
            </a:r>
          </a:p>
          <a:p>
            <a:r>
              <a:rPr lang="hr-HR" sz="1800" dirty="0"/>
              <a:t>18. ožujka 1994., unutar Republike Bosne i Hercegovine, stvoren je zajednički, bošnjačko-hrvatski entitet, Federacija BiH.</a:t>
            </a:r>
          </a:p>
          <a:p>
            <a:r>
              <a:rPr lang="vi-VN" sz="1800" dirty="0"/>
              <a:t> Daytonsk</a:t>
            </a:r>
            <a:r>
              <a:rPr lang="hr-HR" sz="1800" dirty="0"/>
              <a:t>im</a:t>
            </a:r>
            <a:r>
              <a:rPr lang="vi-VN" sz="1800" dirty="0"/>
              <a:t> sporazu</a:t>
            </a:r>
            <a:r>
              <a:rPr lang="hr-HR" sz="1800" dirty="0"/>
              <a:t>mom</a:t>
            </a:r>
            <a:r>
              <a:rPr lang="vi-VN" sz="1800" dirty="0"/>
              <a:t>, 14. prosinca 1995., bošnjačko ime je potvrđeno, a Republika Bosna i Hercegovina, kao izravni i glavni prethodnik današnje Bosne i Hercegovine, prestala je postojati</a:t>
            </a:r>
            <a:endParaRPr lang="hr-H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57800"/>
            <a:ext cx="2857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401911"/>
            <a:ext cx="20955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78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609600"/>
          </a:xfrm>
        </p:spPr>
        <p:txBody>
          <a:bodyPr>
            <a:normAutofit fontScale="90000"/>
          </a:bodyPr>
          <a:lstStyle/>
          <a:p>
            <a:r>
              <a:rPr lang="hr-HR" b="1" dirty="0"/>
              <a:t>Carrington-Cutileirov mirovni plan</a:t>
            </a:r>
            <a:br>
              <a:rPr lang="hr-HR" b="1" dirty="0"/>
            </a:br>
            <a:endParaRPr lang="hr-HR" dirty="0"/>
          </a:p>
        </p:txBody>
      </p:sp>
      <p:sp>
        <p:nvSpPr>
          <p:cNvPr id="3" name="Content Placeholder 2"/>
          <p:cNvSpPr>
            <a:spLocks noGrp="1"/>
          </p:cNvSpPr>
          <p:nvPr>
            <p:ph sz="quarter" idx="1"/>
          </p:nvPr>
        </p:nvSpPr>
        <p:spPr/>
        <p:txBody>
          <a:bodyPr>
            <a:normAutofit/>
          </a:bodyPr>
          <a:lstStyle/>
          <a:p>
            <a:r>
              <a:rPr lang="hr-HR" sz="1600" dirty="0">
                <a:latin typeface="Arial" pitchFamily="34" charset="0"/>
                <a:cs typeface="Arial" pitchFamily="34" charset="0"/>
              </a:rPr>
              <a:t>Tvorci ovog plana su Peter </a:t>
            </a:r>
            <a:r>
              <a:rPr lang="hr-HR" sz="1600" dirty="0" err="1">
                <a:latin typeface="Arial" pitchFamily="34" charset="0"/>
                <a:cs typeface="Arial" pitchFamily="34" charset="0"/>
              </a:rPr>
              <a:t>Carrington</a:t>
            </a:r>
            <a:r>
              <a:rPr lang="hr-HR" sz="1600" dirty="0">
                <a:latin typeface="Arial" pitchFamily="34" charset="0"/>
                <a:cs typeface="Arial" pitchFamily="34" charset="0"/>
              </a:rPr>
              <a:t> i portugalski veleposlanik Jose </a:t>
            </a:r>
            <a:r>
              <a:rPr lang="hr-HR" sz="1600" dirty="0" err="1">
                <a:latin typeface="Arial" pitchFamily="34" charset="0"/>
                <a:cs typeface="Arial" pitchFamily="34" charset="0"/>
              </a:rPr>
              <a:t>Cutileir</a:t>
            </a:r>
            <a:r>
              <a:rPr lang="hr-HR" sz="1600" dirty="0">
                <a:latin typeface="Arial" pitchFamily="34" charset="0"/>
                <a:cs typeface="Arial" pitchFamily="34" charset="0"/>
              </a:rPr>
              <a:t> ,a proizišao je </a:t>
            </a:r>
            <a:r>
              <a:rPr lang="pl-PL" sz="1600" dirty="0">
                <a:latin typeface="Arial" pitchFamily="34" charset="0"/>
                <a:cs typeface="Arial" pitchFamily="34" charset="0"/>
              </a:rPr>
              <a:t>iz konferencije održane od strane Europske zajednice u rujnu 1991. u pokušaju da spriječi rat u Bosni i Hercegovini</a:t>
            </a:r>
          </a:p>
          <a:p>
            <a:r>
              <a:rPr lang="hr-HR" sz="1600" dirty="0">
                <a:latin typeface="Arial" pitchFamily="34" charset="0"/>
                <a:cs typeface="Arial" pitchFamily="34" charset="0"/>
              </a:rPr>
              <a:t>Po tom planu u sastav srpske konstitutivne jedinice trebalo je ući 37 općina (44 % teritorija), u sastav bošnjačke 52 općine (44 % teritorija), a u sastav hrvatske 20 općina (12 % teritorija)</a:t>
            </a:r>
          </a:p>
          <a:p>
            <a:r>
              <a:rPr lang="it-IT" sz="1600" dirty="0">
                <a:latin typeface="Arial" pitchFamily="34" charset="0"/>
                <a:cs typeface="Arial" pitchFamily="34" charset="0"/>
              </a:rPr>
              <a:t>18. ožujka 1992, sve tri strane su potpisale sporazum</a:t>
            </a:r>
            <a:endParaRPr lang="hr-HR" sz="1600" dirty="0">
              <a:latin typeface="Arial" pitchFamily="34" charset="0"/>
              <a:cs typeface="Arial" pitchFamily="34" charset="0"/>
            </a:endParaRPr>
          </a:p>
          <a:p>
            <a:r>
              <a:rPr lang="hr-HR" sz="1600" dirty="0">
                <a:latin typeface="Arial" pitchFamily="34" charset="0"/>
                <a:cs typeface="Arial" pitchFamily="34" charset="0"/>
              </a:rPr>
              <a:t>28. ožujka, Izetbegović, nakon susreta s tadašnjim američkim veleposlanikom u Jugoslaviji, Zimmermannom, u Sarajevu, povlači svoj potpis i objavljuje svoje protivljenje bilo koje vrste etničke podjele BiH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20955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54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Početak rata u BiH</a:t>
            </a:r>
          </a:p>
        </p:txBody>
      </p:sp>
      <p:sp>
        <p:nvSpPr>
          <p:cNvPr id="3" name="Content Placeholder 2"/>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Sve tri strane imaju različite datume za početak rata.</a:t>
            </a:r>
          </a:p>
          <a:p>
            <a:pPr marL="0" indent="0">
              <a:buNone/>
            </a:pPr>
            <a:r>
              <a:rPr lang="hr-HR" sz="1800" dirty="0">
                <a:latin typeface="Arial" pitchFamily="34" charset="0"/>
                <a:cs typeface="Arial" pitchFamily="34" charset="0"/>
              </a:rPr>
              <a:t>Hrvati 1. listopada 1991. godine kada je JNA razorila hrvatsko selo Ravno u istočnoj Hercegovini,Srbi za početak uzimaju 1. ožujak 1992. kada se desio napad na svadbenu povorku kod Sarajeva,a Bošnjaci za početak uzimaju </a:t>
            </a:r>
            <a:r>
              <a:rPr lang="vi-VN" sz="1800" dirty="0">
                <a:latin typeface="Arial" pitchFamily="34" charset="0"/>
                <a:cs typeface="Arial" pitchFamily="34" charset="0"/>
              </a:rPr>
              <a:t> 1. travnja 1992. godine, kada su srpske paravojne postrojbe po naređenju šefa srbijanske tajne službe Jovice Stanišića prešle granicu, napale grad Bijeljinu</a:t>
            </a:r>
            <a:r>
              <a:rPr lang="hr-HR" sz="1800" dirty="0">
                <a:latin typeface="Arial" pitchFamily="34" charset="0"/>
                <a:cs typeface="Arial" pitchFamily="34" charset="0"/>
              </a:rPr>
              <a:t> </a:t>
            </a:r>
            <a:r>
              <a:rPr lang="vi-VN" sz="1800" dirty="0">
                <a:latin typeface="Arial" pitchFamily="34" charset="0"/>
                <a:cs typeface="Arial" pitchFamily="34" charset="0"/>
              </a:rPr>
              <a:t>i izvršile prvi pokolj Bošnjaka</a:t>
            </a:r>
            <a:r>
              <a:rPr lang="hr-HR" sz="1800" dirty="0">
                <a:latin typeface="Arial" pitchFamily="34" charset="0"/>
                <a:cs typeface="Arial" pitchFamily="34"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1819566"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16859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343399"/>
            <a:ext cx="2143125" cy="232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5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Vojne snage i posljedice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37852131"/>
              </p:ext>
            </p:extLst>
          </p:nvPr>
        </p:nvGraphicFramePr>
        <p:xfrm>
          <a:off x="612775" y="1600200"/>
          <a:ext cx="8226424" cy="4800600"/>
        </p:xfrm>
        <a:graphic>
          <a:graphicData uri="http://schemas.openxmlformats.org/drawingml/2006/table">
            <a:tbl>
              <a:tblPr firstRow="1" bandRow="1">
                <a:tableStyleId>{5C22544A-7EE6-4342-B048-85BDC9FD1C3A}</a:tableStyleId>
              </a:tblPr>
              <a:tblGrid>
                <a:gridCol w="2056606">
                  <a:extLst>
                    <a:ext uri="{9D8B030D-6E8A-4147-A177-3AD203B41FA5}">
                      <a16:colId xmlns:a16="http://schemas.microsoft.com/office/drawing/2014/main" val="20000"/>
                    </a:ext>
                  </a:extLst>
                </a:gridCol>
                <a:gridCol w="2056606">
                  <a:extLst>
                    <a:ext uri="{9D8B030D-6E8A-4147-A177-3AD203B41FA5}">
                      <a16:colId xmlns:a16="http://schemas.microsoft.com/office/drawing/2014/main" val="20001"/>
                    </a:ext>
                  </a:extLst>
                </a:gridCol>
                <a:gridCol w="2056606">
                  <a:extLst>
                    <a:ext uri="{9D8B030D-6E8A-4147-A177-3AD203B41FA5}">
                      <a16:colId xmlns:a16="http://schemas.microsoft.com/office/drawing/2014/main" val="20002"/>
                    </a:ext>
                  </a:extLst>
                </a:gridCol>
                <a:gridCol w="2056606">
                  <a:extLst>
                    <a:ext uri="{9D8B030D-6E8A-4147-A177-3AD203B41FA5}">
                      <a16:colId xmlns:a16="http://schemas.microsoft.com/office/drawing/2014/main" val="20003"/>
                    </a:ext>
                  </a:extLst>
                </a:gridCol>
              </a:tblGrid>
              <a:tr h="1200150">
                <a:tc>
                  <a:txBody>
                    <a:bodyPr/>
                    <a:lstStyle/>
                    <a:p>
                      <a:endParaRPr lang="hr-HR" dirty="0"/>
                    </a:p>
                  </a:txBody>
                  <a:tcPr/>
                </a:tc>
                <a:tc>
                  <a:txBody>
                    <a:bodyPr/>
                    <a:lstStyle/>
                    <a:p>
                      <a:r>
                        <a:rPr lang="hr-HR" dirty="0"/>
                        <a:t>Bošnjaci</a:t>
                      </a:r>
                    </a:p>
                  </a:txBody>
                  <a:tcPr/>
                </a:tc>
                <a:tc>
                  <a:txBody>
                    <a:bodyPr/>
                    <a:lstStyle/>
                    <a:p>
                      <a:r>
                        <a:rPr lang="hr-HR" dirty="0"/>
                        <a:t>Hrvati</a:t>
                      </a:r>
                    </a:p>
                  </a:txBody>
                  <a:tcPr/>
                </a:tc>
                <a:tc>
                  <a:txBody>
                    <a:bodyPr/>
                    <a:lstStyle/>
                    <a:p>
                      <a:r>
                        <a:rPr lang="hr-HR" dirty="0"/>
                        <a:t>Muslimani</a:t>
                      </a:r>
                    </a:p>
                  </a:txBody>
                  <a:tcPr/>
                </a:tc>
                <a:extLst>
                  <a:ext uri="{0D108BD9-81ED-4DB2-BD59-A6C34878D82A}">
                    <a16:rowId xmlns:a16="http://schemas.microsoft.com/office/drawing/2014/main" val="10000"/>
                  </a:ext>
                </a:extLst>
              </a:tr>
              <a:tr h="1200150">
                <a:tc>
                  <a:txBody>
                    <a:bodyPr/>
                    <a:lstStyle/>
                    <a:p>
                      <a:r>
                        <a:rPr lang="hr-HR" dirty="0"/>
                        <a:t>Vojne</a:t>
                      </a:r>
                      <a:r>
                        <a:rPr lang="hr-HR" baseline="0" dirty="0"/>
                        <a:t> snage</a:t>
                      </a:r>
                      <a:endParaRPr lang="hr-HR" dirty="0"/>
                    </a:p>
                  </a:txBody>
                  <a:tcPr/>
                </a:tc>
                <a:tc>
                  <a:txBody>
                    <a:bodyPr/>
                    <a:lstStyle/>
                    <a:p>
                      <a:r>
                        <a:rPr lang="hr-HR" dirty="0"/>
                        <a:t>Oko 164000</a:t>
                      </a:r>
                    </a:p>
                  </a:txBody>
                  <a:tcPr/>
                </a:tc>
                <a:tc>
                  <a:txBody>
                    <a:bodyPr/>
                    <a:lstStyle/>
                    <a:p>
                      <a:r>
                        <a:rPr lang="hr-HR" dirty="0"/>
                        <a:t>Oko 50000</a:t>
                      </a:r>
                    </a:p>
                  </a:txBody>
                  <a:tcPr/>
                </a:tc>
                <a:tc>
                  <a:txBody>
                    <a:bodyPr/>
                    <a:lstStyle/>
                    <a:p>
                      <a:r>
                        <a:rPr lang="hr-HR" dirty="0"/>
                        <a:t>Oko 102000</a:t>
                      </a:r>
                    </a:p>
                  </a:txBody>
                  <a:tcPr/>
                </a:tc>
                <a:extLst>
                  <a:ext uri="{0D108BD9-81ED-4DB2-BD59-A6C34878D82A}">
                    <a16:rowId xmlns:a16="http://schemas.microsoft.com/office/drawing/2014/main" val="10001"/>
                  </a:ext>
                </a:extLst>
              </a:tr>
              <a:tr h="1200150">
                <a:tc>
                  <a:txBody>
                    <a:bodyPr/>
                    <a:lstStyle/>
                    <a:p>
                      <a:r>
                        <a:rPr lang="hr-HR" dirty="0"/>
                        <a:t>Poginuli civili</a:t>
                      </a:r>
                    </a:p>
                  </a:txBody>
                  <a:tcPr/>
                </a:tc>
                <a:tc>
                  <a:txBody>
                    <a:bodyPr/>
                    <a:lstStyle/>
                    <a:p>
                      <a:r>
                        <a:rPr lang="hr-HR" dirty="0"/>
                        <a:t>33071</a:t>
                      </a:r>
                    </a:p>
                  </a:txBody>
                  <a:tcPr/>
                </a:tc>
                <a:tc>
                  <a:txBody>
                    <a:bodyPr/>
                    <a:lstStyle/>
                    <a:p>
                      <a:r>
                        <a:rPr lang="hr-HR" dirty="0"/>
                        <a:t>2163</a:t>
                      </a:r>
                    </a:p>
                  </a:txBody>
                  <a:tcPr/>
                </a:tc>
                <a:tc>
                  <a:txBody>
                    <a:bodyPr/>
                    <a:lstStyle/>
                    <a:p>
                      <a:r>
                        <a:rPr lang="hr-HR" dirty="0"/>
                        <a:t>4075</a:t>
                      </a:r>
                    </a:p>
                  </a:txBody>
                  <a:tcPr/>
                </a:tc>
                <a:extLst>
                  <a:ext uri="{0D108BD9-81ED-4DB2-BD59-A6C34878D82A}">
                    <a16:rowId xmlns:a16="http://schemas.microsoft.com/office/drawing/2014/main" val="10002"/>
                  </a:ext>
                </a:extLst>
              </a:tr>
              <a:tr h="1200150">
                <a:tc>
                  <a:txBody>
                    <a:bodyPr/>
                    <a:lstStyle/>
                    <a:p>
                      <a:r>
                        <a:rPr lang="hr-HR" dirty="0"/>
                        <a:t>Poginuli vojnici</a:t>
                      </a:r>
                    </a:p>
                  </a:txBody>
                  <a:tcPr/>
                </a:tc>
                <a:tc>
                  <a:txBody>
                    <a:bodyPr/>
                    <a:lstStyle/>
                    <a:p>
                      <a:r>
                        <a:rPr lang="hr-HR" dirty="0"/>
                        <a:t>31270</a:t>
                      </a:r>
                    </a:p>
                  </a:txBody>
                  <a:tcPr/>
                </a:tc>
                <a:tc>
                  <a:txBody>
                    <a:bodyPr/>
                    <a:lstStyle/>
                    <a:p>
                      <a:r>
                        <a:rPr lang="hr-HR" dirty="0"/>
                        <a:t>5439</a:t>
                      </a:r>
                    </a:p>
                  </a:txBody>
                  <a:tcPr/>
                </a:tc>
                <a:tc>
                  <a:txBody>
                    <a:bodyPr/>
                    <a:lstStyle/>
                    <a:p>
                      <a:r>
                        <a:rPr lang="hr-HR" dirty="0"/>
                        <a:t>20649</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18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Sarajevo</a:t>
            </a:r>
          </a:p>
        </p:txBody>
      </p:sp>
      <p:sp>
        <p:nvSpPr>
          <p:cNvPr id="3" name="Content Placeholder 2"/>
          <p:cNvSpPr>
            <a:spLocks noGrp="1"/>
          </p:cNvSpPr>
          <p:nvPr>
            <p:ph sz="quarter" idx="1"/>
          </p:nvPr>
        </p:nvSpPr>
        <p:spPr/>
        <p:txBody>
          <a:bodyPr>
            <a:normAutofit/>
          </a:bodyPr>
          <a:lstStyle/>
          <a:p>
            <a:r>
              <a:rPr lang="pl-PL" sz="1800" dirty="0">
                <a:latin typeface="Arial" pitchFamily="34" charset="0"/>
                <a:cs typeface="Arial" pitchFamily="34" charset="0"/>
              </a:rPr>
              <a:t>Sveukupno je ispaljeno oko 50.000 tona topničkih projektila na grad</a:t>
            </a:r>
          </a:p>
          <a:p>
            <a:r>
              <a:rPr lang="pl-PL" sz="1800" dirty="0">
                <a:latin typeface="Arial" pitchFamily="34" charset="0"/>
                <a:cs typeface="Arial" pitchFamily="34" charset="0"/>
              </a:rPr>
              <a:t>Trajala je 44 mjeseca, od 5. travnja 1992.</a:t>
            </a:r>
            <a:r>
              <a:rPr lang="pl-PL" sz="1800" baseline="30000" dirty="0">
                <a:latin typeface="Arial" pitchFamily="34" charset="0"/>
                <a:cs typeface="Arial" pitchFamily="34" charset="0"/>
              </a:rPr>
              <a:t> </a:t>
            </a:r>
            <a:r>
              <a:rPr lang="pl-PL" sz="1800" dirty="0">
                <a:latin typeface="Arial" pitchFamily="34" charset="0"/>
                <a:cs typeface="Arial" pitchFamily="34" charset="0"/>
              </a:rPr>
              <a:t> do 29. veljače 1996. godine</a:t>
            </a:r>
          </a:p>
          <a:p>
            <a:r>
              <a:rPr lang="pl-PL" sz="1800" dirty="0">
                <a:latin typeface="Arial" pitchFamily="34" charset="0"/>
                <a:cs typeface="Arial" pitchFamily="34" charset="0"/>
              </a:rPr>
              <a:t>14 011 žrtava</a:t>
            </a:r>
          </a:p>
          <a:p>
            <a:r>
              <a:rPr lang="pl-PL" sz="1800" dirty="0">
                <a:latin typeface="Arial" pitchFamily="34" charset="0"/>
                <a:cs typeface="Arial" pitchFamily="34" charset="0"/>
              </a:rPr>
              <a:t>Grad bez hrane,vode,plina,lijekova...</a:t>
            </a:r>
          </a:p>
          <a:p>
            <a:endParaRPr lang="hr-HR" sz="18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200400"/>
            <a:ext cx="383431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26716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06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Posavina</a:t>
            </a:r>
          </a:p>
        </p:txBody>
      </p:sp>
      <p:sp>
        <p:nvSpPr>
          <p:cNvPr id="3" name="Content Placeholder 2"/>
          <p:cNvSpPr>
            <a:spLocks noGrp="1"/>
          </p:cNvSpPr>
          <p:nvPr>
            <p:ph sz="quarter" idx="1"/>
          </p:nvPr>
        </p:nvSpPr>
        <p:spPr/>
        <p:txBody>
          <a:bodyPr>
            <a:normAutofit/>
          </a:bodyPr>
          <a:lstStyle/>
          <a:p>
            <a:r>
              <a:rPr lang="hr-HR" sz="1800" b="1" dirty="0"/>
              <a:t>Cilj djelovanja JNA bio je ovladavanje tokom rijeke Save i područjem Bosanske Posavine uspostavljanje sigurnog koridora koji bi zapadne dijelove Bosne i Hercegovine koje su već nadzirali Srbi (banjalučka i dobojska regija), kao i Republike Srpske Krajine u Hrvatskoj kopnenim putem povezali sa Srbijom</a:t>
            </a:r>
          </a:p>
          <a:p>
            <a:r>
              <a:rPr lang="hr-HR" sz="1800" dirty="0"/>
              <a:t>Sjedište Bosanski Brod</a:t>
            </a:r>
          </a:p>
          <a:p>
            <a:r>
              <a:rPr lang="hr-HR" sz="1800" dirty="0"/>
              <a:t>Pod nadzorom HVO-a sve do ljeta 1992. kada ju je srpska snaga žestokim napadima zauzela ali kasnije vratila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81821"/>
            <a:ext cx="4820945" cy="225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9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Hercegovina</a:t>
            </a:r>
          </a:p>
        </p:txBody>
      </p:sp>
      <p:sp>
        <p:nvSpPr>
          <p:cNvPr id="3" name="Content Placeholder 2"/>
          <p:cNvSpPr>
            <a:spLocks noGrp="1"/>
          </p:cNvSpPr>
          <p:nvPr>
            <p:ph sz="quarter" idx="1"/>
          </p:nvPr>
        </p:nvSpPr>
        <p:spPr>
          <a:xfrm>
            <a:off x="612648" y="1600200"/>
            <a:ext cx="6473952" cy="4495800"/>
          </a:xfrm>
        </p:spPr>
        <p:txBody>
          <a:bodyPr>
            <a:normAutofit fontScale="92500" lnSpcReduction="20000"/>
          </a:bodyPr>
          <a:lstStyle/>
          <a:p>
            <a:r>
              <a:rPr lang="hr-HR" sz="1600" dirty="0">
                <a:latin typeface="Arial" pitchFamily="34" charset="0"/>
                <a:cs typeface="Arial" pitchFamily="34" charset="0"/>
              </a:rPr>
              <a:t>Poslije rujna 1991. godine, rezervisti JNA uspijevaju zaposjesti liniju Čapljina - Dretelj, te liniju Slipčići - Krivodol - brdo Galac (kod Mostara) - brdo Hum (iznad Mostara) - grad Mostar - Bijelo Polje - Borci - Konjic</a:t>
            </a:r>
          </a:p>
          <a:p>
            <a:r>
              <a:rPr lang="hr-HR" sz="1600" dirty="0">
                <a:latin typeface="Arial" pitchFamily="34" charset="0"/>
                <a:cs typeface="Arial" pitchFamily="34" charset="0"/>
              </a:rPr>
              <a:t>Postrojba ZNG izlazi na plato Bile i 20. rujna 1991. sprječava desant čime Hrvati i Bošnjaci Mostara praktično ulaze u rat sa srpsko-crnogorskim agresorom</a:t>
            </a:r>
          </a:p>
          <a:p>
            <a:r>
              <a:rPr lang="vi-VN" sz="1600" dirty="0">
                <a:latin typeface="Arial" pitchFamily="34" charset="0"/>
                <a:cs typeface="Arial" pitchFamily="34" charset="0"/>
              </a:rPr>
              <a:t>Krizni štab općine Mostar</a:t>
            </a:r>
            <a:r>
              <a:rPr lang="hr-HR" sz="1600" dirty="0">
                <a:latin typeface="Arial" pitchFamily="34" charset="0"/>
                <a:cs typeface="Arial" pitchFamily="34" charset="0"/>
              </a:rPr>
              <a:t>,</a:t>
            </a:r>
            <a:r>
              <a:rPr lang="vi-VN" sz="1600" dirty="0">
                <a:latin typeface="Arial" pitchFamily="34" charset="0"/>
                <a:cs typeface="Arial" pitchFamily="34" charset="0"/>
              </a:rPr>
              <a:t> a kasnije i krizni štabovi općina Stolac</a:t>
            </a:r>
            <a:r>
              <a:rPr lang="hr-HR" sz="1600" dirty="0">
                <a:latin typeface="Arial" pitchFamily="34" charset="0"/>
                <a:cs typeface="Arial" pitchFamily="34" charset="0"/>
              </a:rPr>
              <a:t>,</a:t>
            </a:r>
            <a:r>
              <a:rPr lang="vi-VN" sz="1600" dirty="0">
                <a:latin typeface="Arial" pitchFamily="34" charset="0"/>
                <a:cs typeface="Arial" pitchFamily="34" charset="0"/>
              </a:rPr>
              <a:t> Čapljina i Široki Brijeg svu vlast i obranu tih općina povjeravaju Hrvatskom vijeću obrane. U međuvremenu, osnivaju se i omasovljuju jedinice HOS-a. Daljnjim borbama jedinice HVO-a i HOS-a jačaju i bolje se naoružavaju te se pokreću planovi za oslobodilačke akcije</a:t>
            </a:r>
            <a:endParaRPr lang="hr-HR" sz="1600" dirty="0">
              <a:latin typeface="Arial" pitchFamily="34" charset="0"/>
              <a:cs typeface="Arial" pitchFamily="34" charset="0"/>
            </a:endParaRPr>
          </a:p>
          <a:p>
            <a:r>
              <a:rPr lang="vi-VN" sz="1600" dirty="0"/>
              <a:t>Dana 7. lipnja 1992.</a:t>
            </a:r>
            <a:r>
              <a:rPr lang="hr-HR" sz="1600" dirty="0"/>
              <a:t> </a:t>
            </a:r>
            <a:r>
              <a:rPr lang="vi-VN" sz="1600" dirty="0"/>
              <a:t>godine počinje operacija oslobođenja doline Neretve, kodnog naziva Operacija Lipanjske zore. Tada diverzantski vod bojne Grude probija neprijateljske bunkere, a združene hrvatske snage prelaze rijeku Neretvu i zauzimaju veliki prostor sve do Domanovića, a odatle kreću i oslobodilačke akcije prema Mostaru i Stocu</a:t>
            </a:r>
            <a:endParaRPr lang="hr-HR" sz="1600" dirty="0"/>
          </a:p>
          <a:p>
            <a:r>
              <a:rPr lang="vi-VN" sz="1600" dirty="0"/>
              <a:t> 8. lipnja 1992. od srpskog je agresora oslobođeno područje Čapljine u čemu posebnu zaslugu imaju postrojbe HVO-a iz Gruda, Ljubuškog i Čapljine te vojnici 4. gardijske brigade HV-a</a:t>
            </a:r>
            <a:endParaRPr lang="hr-HR" sz="1600" dirty="0">
              <a:latin typeface="Arial" pitchFamily="34" charset="0"/>
              <a:cs typeface="Arial" pitchFamily="34" charset="0"/>
            </a:endParaRPr>
          </a:p>
        </p:txBody>
      </p:sp>
      <p:sp>
        <p:nvSpPr>
          <p:cNvPr id="5" name="AutoShape 2" descr="Hrvatska Republika Herceg-Bosna – Wikipedi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19600"/>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46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Ostali dijelovi</a:t>
            </a:r>
          </a:p>
        </p:txBody>
      </p:sp>
      <p:sp>
        <p:nvSpPr>
          <p:cNvPr id="3" name="Content Placeholder 2"/>
          <p:cNvSpPr>
            <a:spLocks noGrp="1"/>
          </p:cNvSpPr>
          <p:nvPr>
            <p:ph sz="quarter" idx="1"/>
          </p:nvPr>
        </p:nvSpPr>
        <p:spPr/>
        <p:txBody>
          <a:bodyPr>
            <a:normAutofit/>
          </a:bodyPr>
          <a:lstStyle/>
          <a:p>
            <a:r>
              <a:rPr lang="vi-VN" sz="1800" dirty="0"/>
              <a:t>Od 13. do 23. travnja, traju srpski napadi na Livno, koje HVO uspijeva odbiti. S planine Vlašić, u više navrata srpski agresor je dalekometnim oružjem gađao Travnik. Na Mali Uskrs 1992., predvečer, Vitez su, zajedno s Busovačom, bombardirali zrakoplovi JNA. Od sredine 1992. Bugojno trpi učestale srpske napade. Srbi ga granatiraju, a u više navrata Bugojno bombardiraju zrakoplovi</a:t>
            </a:r>
            <a:endParaRPr lang="hr-HR" sz="1800" dirty="0"/>
          </a:p>
          <a:p>
            <a:r>
              <a:rPr lang="hr-HR" sz="1800" dirty="0"/>
              <a:t>Brojni logori</a:t>
            </a:r>
          </a:p>
          <a:p>
            <a:r>
              <a:rPr lang="hr-HR" sz="1800" dirty="0"/>
              <a:t>Zauzimanje i ubijanje Kotor Varoša</a:t>
            </a:r>
          </a:p>
          <a:p>
            <a:r>
              <a:rPr lang="hr-HR" sz="1800" dirty="0"/>
              <a:t>Teške brorbe HVO-a</a:t>
            </a:r>
          </a:p>
          <a:p>
            <a:pPr marL="0" indent="0">
              <a:buNone/>
            </a:pPr>
            <a:r>
              <a:rPr lang="hr-HR" sz="1800" dirty="0"/>
              <a:t>							Zarobljenici 							u logoru 								Trnopolje</a:t>
            </a:r>
          </a:p>
          <a:p>
            <a:pPr marL="0" indent="0">
              <a:buNone/>
            </a:pPr>
            <a:r>
              <a:rPr lang="hr-HR" sz="1800" dirty="0"/>
              <a:t>		             logor Manjača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4495799"/>
            <a:ext cx="28194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19600"/>
            <a:ext cx="2095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97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Podrinje</a:t>
            </a:r>
          </a:p>
        </p:txBody>
      </p:sp>
      <p:sp>
        <p:nvSpPr>
          <p:cNvPr id="3" name="Content Placeholder 2"/>
          <p:cNvSpPr>
            <a:spLocks noGrp="1"/>
          </p:cNvSpPr>
          <p:nvPr>
            <p:ph sz="quarter" idx="1"/>
          </p:nvPr>
        </p:nvSpPr>
        <p:spPr/>
        <p:txBody>
          <a:bodyPr>
            <a:normAutofit/>
          </a:bodyPr>
          <a:lstStyle/>
          <a:p>
            <a:r>
              <a:rPr lang="vi-VN" sz="1800" dirty="0">
                <a:latin typeface="Arial" pitchFamily="34" charset="0"/>
                <a:cs typeface="Arial" pitchFamily="34" charset="0"/>
              </a:rPr>
              <a:t>Cilj napada JNA bio je ovladavanje tokom rijeke Drine, presjecanje komunikacije između BiH i Sandžaka i etničko čišćenje muslimanskog stanovništva iz slijeva Drine na potezu od Bijeljine do Foče</a:t>
            </a:r>
            <a:endParaRPr lang="hr-HR" sz="1800" dirty="0">
              <a:latin typeface="Arial" pitchFamily="34" charset="0"/>
              <a:cs typeface="Arial" pitchFamily="34" charset="0"/>
            </a:endParaRPr>
          </a:p>
          <a:p>
            <a:r>
              <a:rPr lang="hr-HR" sz="1800" dirty="0">
                <a:latin typeface="Arial" pitchFamily="34" charset="0"/>
                <a:cs typeface="Arial" pitchFamily="34" charset="0"/>
              </a:rPr>
              <a:t>U </a:t>
            </a:r>
            <a:r>
              <a:rPr lang="vi-VN" sz="1800" dirty="0">
                <a:latin typeface="Arial" pitchFamily="34" charset="0"/>
                <a:cs typeface="Arial" pitchFamily="34" charset="0"/>
              </a:rPr>
              <a:t> Fočanskom genocidu</a:t>
            </a:r>
            <a:r>
              <a:rPr lang="hr-HR" sz="1800" dirty="0">
                <a:latin typeface="Arial" pitchFamily="34" charset="0"/>
                <a:cs typeface="Arial" pitchFamily="34" charset="0"/>
              </a:rPr>
              <a:t> su ubili</a:t>
            </a:r>
            <a:r>
              <a:rPr lang="vi-VN" sz="1800" dirty="0">
                <a:latin typeface="Arial" pitchFamily="34" charset="0"/>
                <a:cs typeface="Arial" pitchFamily="34" charset="0"/>
              </a:rPr>
              <a:t> 2.704 ne-Srba</a:t>
            </a:r>
            <a:r>
              <a:rPr lang="vi-VN" sz="1800" baseline="30000" dirty="0">
                <a:latin typeface="Arial" pitchFamily="34" charset="0"/>
                <a:cs typeface="Arial" pitchFamily="34" charset="0"/>
              </a:rPr>
              <a:t>[</a:t>
            </a:r>
            <a:r>
              <a:rPr lang="vi-VN" sz="1800" dirty="0">
                <a:latin typeface="Arial" pitchFamily="34" charset="0"/>
                <a:cs typeface="Arial" pitchFamily="34" charset="0"/>
              </a:rPr>
              <a:t>a Muslimanke, stare 15 ili više godina </a:t>
            </a:r>
            <a:r>
              <a:rPr lang="hr-HR" sz="1800" dirty="0">
                <a:latin typeface="Arial" pitchFamily="34" charset="0"/>
                <a:cs typeface="Arial" pitchFamily="34" charset="0"/>
              </a:rPr>
              <a:t>su </a:t>
            </a:r>
            <a:r>
              <a:rPr lang="vi-VN" sz="1800" dirty="0">
                <a:latin typeface="Arial" pitchFamily="34" charset="0"/>
                <a:cs typeface="Arial" pitchFamily="34" charset="0"/>
              </a:rPr>
              <a:t>bi</a:t>
            </a:r>
            <a:r>
              <a:rPr lang="hr-HR" sz="1800" dirty="0">
                <a:latin typeface="Arial" pitchFamily="34" charset="0"/>
                <a:cs typeface="Arial" pitchFamily="34" charset="0"/>
              </a:rPr>
              <a:t>le</a:t>
            </a:r>
            <a:r>
              <a:rPr lang="vi-VN" sz="1800" dirty="0">
                <a:latin typeface="Arial" pitchFamily="34" charset="0"/>
                <a:cs typeface="Arial" pitchFamily="34" charset="0"/>
              </a:rPr>
              <a:t> zatvorene u logore za silovanje kako bi rađale srpsku djecu</a:t>
            </a:r>
            <a:endParaRPr lang="hr-HR" sz="1800" dirty="0">
              <a:latin typeface="Arial" pitchFamily="34" charset="0"/>
              <a:cs typeface="Arial" pitchFamily="34" charset="0"/>
            </a:endParaRPr>
          </a:p>
          <a:p>
            <a:r>
              <a:rPr lang="hr-HR" sz="1800" dirty="0">
                <a:latin typeface="Arial" pitchFamily="34" charset="0"/>
                <a:cs typeface="Arial" pitchFamily="34" charset="0"/>
              </a:rPr>
              <a:t>Borbe  u Bijeljini od 1. do 4. travnja 1992.</a:t>
            </a:r>
          </a:p>
          <a:p>
            <a:r>
              <a:rPr lang="hr-HR" sz="1800" dirty="0">
                <a:latin typeface="Arial" pitchFamily="34" charset="0"/>
                <a:cs typeface="Arial" pitchFamily="34" charset="0"/>
              </a:rPr>
              <a:t>Ubijanje u Bijeljini</a:t>
            </a:r>
          </a:p>
        </p:txBody>
      </p:sp>
    </p:spTree>
    <p:extLst>
      <p:ext uri="{BB962C8B-B14F-4D97-AF65-F5344CB8AC3E}">
        <p14:creationId xmlns:p14="http://schemas.microsoft.com/office/powerpoint/2010/main" val="178827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Političko stanje prije početka rata u Jugoslaviji</a:t>
            </a:r>
            <a:br>
              <a:rPr lang="hr-HR" dirty="0"/>
            </a:br>
            <a:endParaRPr lang="hr-HR" dirty="0"/>
          </a:p>
        </p:txBody>
      </p:sp>
      <p:sp>
        <p:nvSpPr>
          <p:cNvPr id="4" name="Content Placeholder 3"/>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Rat u Bosni i Hercegovini je nastao kao rezultat raspada Socijalističke Federativne Republike Jugoslavije. Kriza u Jugoslaviji se pojavila slabljenjem dotadašnje komunističke vlasti. U Jugoslaviji, komunistička partija, službeno nazvana Savez komunista Jugoslavije (SKJ), gubi svoju ideološku snagu pred najezdom nacionalističkih ideologija, koje jačaju nakon prosvjeda na Kosovu. Dok je cilj srpskih nacionalista bila centralizirana zemlja, drugi narodi su težili federalizaciji i decentralizaciji zemlje</a:t>
            </a:r>
            <a:r>
              <a:rPr lang="hr-HR" sz="2000" dirty="0">
                <a:latin typeface="Arial" pitchFamily="34" charset="0"/>
                <a:cs typeface="Arial" pitchFamily="34" charset="0"/>
              </a:rPr>
              <a:t>.</a:t>
            </a:r>
          </a:p>
        </p:txBody>
      </p:sp>
    </p:spTree>
    <p:extLst>
      <p:ext uri="{BB962C8B-B14F-4D97-AF65-F5344CB8AC3E}">
        <p14:creationId xmlns:p14="http://schemas.microsoft.com/office/powerpoint/2010/main" val="337079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153400" cy="533400"/>
          </a:xfrm>
        </p:spPr>
        <p:txBody>
          <a:bodyPr>
            <a:normAutofit fontScale="90000"/>
          </a:bodyPr>
          <a:lstStyle/>
          <a:p>
            <a:r>
              <a:rPr lang="hr-HR" b="1" dirty="0"/>
              <a:t>Vance-Owenov mirovni plan</a:t>
            </a:r>
            <a:br>
              <a:rPr lang="hr-HR" b="1" dirty="0">
                <a:latin typeface="Arial" pitchFamily="34" charset="0"/>
                <a:cs typeface="Arial" pitchFamily="34" charset="0"/>
              </a:rPr>
            </a:br>
            <a:endParaRPr lang="hr-HR" dirty="0">
              <a:latin typeface="Arial" pitchFamily="34" charset="0"/>
              <a:cs typeface="Arial" pitchFamily="34" charset="0"/>
            </a:endParaRPr>
          </a:p>
        </p:txBody>
      </p:sp>
      <p:sp>
        <p:nvSpPr>
          <p:cNvPr id="3" name="Content Placeholder 2"/>
          <p:cNvSpPr>
            <a:spLocks noGrp="1"/>
          </p:cNvSpPr>
          <p:nvPr>
            <p:ph sz="quarter" idx="1"/>
          </p:nvPr>
        </p:nvSpPr>
        <p:spPr>
          <a:xfrm>
            <a:off x="612648" y="1600200"/>
            <a:ext cx="5555927" cy="4495800"/>
          </a:xfrm>
        </p:spPr>
        <p:txBody>
          <a:bodyPr>
            <a:normAutofit/>
          </a:bodyPr>
          <a:lstStyle/>
          <a:p>
            <a:r>
              <a:rPr lang="hr-HR" sz="1800" dirty="0">
                <a:latin typeface="Arial" pitchFamily="34" charset="0"/>
                <a:cs typeface="Arial" pitchFamily="34" charset="0"/>
              </a:rPr>
              <a:t>Tijekom siječnja 1993. godine američki diplomat Cyrus Vance i britanski diplomat David Owen predložili su novi mirovni plan o podjeli Bosne i Hercegovina na 10 regija tako da svi narodi dobiju po 3 regije dok je područje Sarajeva zajedničko</a:t>
            </a:r>
          </a:p>
          <a:p>
            <a:r>
              <a:rPr lang="hr-HR" sz="1800" dirty="0">
                <a:latin typeface="Arial" pitchFamily="34" charset="0"/>
                <a:cs typeface="Arial" pitchFamily="34" charset="0"/>
              </a:rPr>
              <a:t>Iako su mirovni plan potpisali Bosna i Hercegovina, Republika Srpska i Herceg-Bosna on nikada nije zaživio jer ga je 5. svibnja 1993. odbio parlament Republike Srpske</a:t>
            </a:r>
          </a:p>
          <a:p>
            <a:r>
              <a:rPr lang="hr-HR" sz="1800" dirty="0">
                <a:latin typeface="Arial" pitchFamily="34" charset="0"/>
                <a:cs typeface="Arial" pitchFamily="34" charset="0"/>
              </a:rPr>
              <a:t>Srbi nezadovoljni jer je sam njihov plan bio zauzeti Posavinu koja pripada Hrvatima,te Podrinje koje pripada Bošnjacima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763" y="3962401"/>
            <a:ext cx="3205237" cy="288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60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Bošnjačko-hrvatski sukob</a:t>
            </a:r>
          </a:p>
        </p:txBody>
      </p:sp>
      <p:sp>
        <p:nvSpPr>
          <p:cNvPr id="3" name="Content Placeholder 2"/>
          <p:cNvSpPr>
            <a:spLocks noGrp="1"/>
          </p:cNvSpPr>
          <p:nvPr>
            <p:ph sz="quarter" idx="1"/>
          </p:nvPr>
        </p:nvSpPr>
        <p:spPr/>
        <p:txBody>
          <a:bodyPr>
            <a:normAutofit/>
          </a:bodyPr>
          <a:lstStyle/>
          <a:p>
            <a:r>
              <a:rPr lang="vi-VN" sz="1800" dirty="0">
                <a:latin typeface="Arial" pitchFamily="34" charset="0"/>
                <a:cs typeface="Arial" pitchFamily="34" charset="0"/>
              </a:rPr>
              <a:t>Tijekom lipnja 1992. godine javili su se prvi incidenti između hrvatskih i bošnjačkih postrojbi. U njima je bilo nekoliko poginulih i ranjenih vojnika na obje strane. Posljedica tih napetosti i incidenata je da se grad Uskoplje podijelio na dva dijela: hrvatski, koji se naziva Uskoplje, i na bošnjački dio, koji zadržava naziv </a:t>
            </a:r>
            <a:r>
              <a:rPr lang="vi-VN" sz="1800" i="1" dirty="0">
                <a:latin typeface="Arial" pitchFamily="34" charset="0"/>
                <a:cs typeface="Arial" pitchFamily="34" charset="0"/>
              </a:rPr>
              <a:t>Gornji Vakuf</a:t>
            </a:r>
            <a:endParaRPr lang="hr-HR" sz="1800" i="1" dirty="0">
              <a:latin typeface="Arial" pitchFamily="34" charset="0"/>
              <a:cs typeface="Arial" pitchFamily="34" charset="0"/>
            </a:endParaRPr>
          </a:p>
          <a:p>
            <a:r>
              <a:rPr lang="hr-HR" sz="1800" i="1" dirty="0">
                <a:latin typeface="Arial" pitchFamily="34" charset="0"/>
                <a:cs typeface="Arial" pitchFamily="34" charset="0"/>
              </a:rPr>
              <a:t>Sukob u Novom Travniku,sukob u Bugojnu,sukob u Kiseljaku, te još mnogi drugi</a:t>
            </a:r>
          </a:p>
          <a:p>
            <a:r>
              <a:rPr lang="nn-NO" sz="1800" dirty="0">
                <a:latin typeface="Arial" pitchFamily="34" charset="0"/>
                <a:cs typeface="Arial" pitchFamily="34" charset="0"/>
              </a:rPr>
              <a:t>9. studenog 199</a:t>
            </a:r>
            <a:r>
              <a:rPr lang="hr-HR" sz="1800" dirty="0">
                <a:latin typeface="Arial" pitchFamily="34" charset="0"/>
                <a:cs typeface="Arial" pitchFamily="34" charset="0"/>
              </a:rPr>
              <a:t>3</a:t>
            </a:r>
            <a:r>
              <a:rPr lang="nn-NO" sz="1800" dirty="0">
                <a:latin typeface="Arial" pitchFamily="34" charset="0"/>
                <a:cs typeface="Arial" pitchFamily="34" charset="0"/>
              </a:rPr>
              <a:t>. godine srušen je i Stari most</a:t>
            </a:r>
            <a:endParaRPr lang="hr-HR" sz="1800" i="1" dirty="0">
              <a:latin typeface="Arial" pitchFamily="34" charset="0"/>
              <a:cs typeface="Arial" pitchFamily="34" charset="0"/>
            </a:endParaRPr>
          </a:p>
          <a:p>
            <a:endParaRPr lang="hr-HR" sz="1600" i="1" dirty="0">
              <a:latin typeface="Arial" pitchFamily="34" charset="0"/>
              <a:cs typeface="Arial" pitchFamily="34" charset="0"/>
            </a:endParaRPr>
          </a:p>
          <a:p>
            <a:endParaRPr lang="hr-HR" sz="1600"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141290"/>
            <a:ext cx="5181600" cy="271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31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Owen-Stoltenbergov mirovni plan</a:t>
            </a:r>
          </a:p>
        </p:txBody>
      </p:sp>
      <p:sp>
        <p:nvSpPr>
          <p:cNvPr id="3" name="Content Placeholder 2"/>
          <p:cNvSpPr>
            <a:spLocks noGrp="1"/>
          </p:cNvSpPr>
          <p:nvPr>
            <p:ph sz="quarter" idx="1"/>
          </p:nvPr>
        </p:nvSpPr>
        <p:spPr/>
        <p:txBody>
          <a:bodyPr>
            <a:normAutofit/>
          </a:bodyPr>
          <a:lstStyle/>
          <a:p>
            <a:r>
              <a:rPr lang="hr-HR" sz="1800" dirty="0">
                <a:latin typeface="Arial" pitchFamily="34" charset="0"/>
                <a:cs typeface="Arial" pitchFamily="34" charset="0"/>
              </a:rPr>
              <a:t>Ovaj mirovni plan norveškog i britanskog diplomata je prezentiran javnosti 20. kolovoza 1993. godine. Po njemu Bosna i Hercegovina bi bila podijeljena na 3 nacionalne minidržave. Kako bi po tom planu Srbi dobili 52 %, Bošnjaci 30 %, a Hrvati 18 % državnog teritorija je bio odbačen od vlade Bosne i Hercegovine 29. kolovoza 1993. godine.</a:t>
            </a:r>
          </a:p>
          <a:p>
            <a:endParaRPr lang="hr-HR" sz="18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419334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74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153400" cy="533400"/>
          </a:xfrm>
        </p:spPr>
        <p:txBody>
          <a:bodyPr>
            <a:normAutofit fontScale="90000"/>
          </a:bodyPr>
          <a:lstStyle/>
          <a:p>
            <a:r>
              <a:rPr lang="hr-HR" b="1" dirty="0"/>
              <a:t>Zaštićene zone</a:t>
            </a:r>
            <a:br>
              <a:rPr lang="hr-HR" b="1" dirty="0"/>
            </a:br>
            <a:endParaRPr lang="hr-HR" dirty="0"/>
          </a:p>
        </p:txBody>
      </p:sp>
      <p:sp>
        <p:nvSpPr>
          <p:cNvPr id="3" name="Content Placeholder 2"/>
          <p:cNvSpPr>
            <a:spLocks noGrp="1"/>
          </p:cNvSpPr>
          <p:nvPr>
            <p:ph sz="quarter" idx="1"/>
          </p:nvPr>
        </p:nvSpPr>
        <p:spPr/>
        <p:txBody>
          <a:bodyPr>
            <a:normAutofit/>
          </a:bodyPr>
          <a:lstStyle/>
          <a:p>
            <a:pPr marL="0" indent="0">
              <a:buNone/>
            </a:pPr>
            <a:r>
              <a:rPr lang="hr-HR" sz="2000" dirty="0"/>
              <a:t>Tijekom proljeća 1993. godine kako bi se zaštitilo bošnjačko stanovništvo koje se sklonilo u naseljima istočne Bosne kao i Sarajeva, Tuzle i Bihaća Vijeće Sigurnosti Ujedinjenih Naroda na prijedlog Francuske donosi odluku u stvaranju zaštićenih zona koje će UNPROFOR braniti od napada ako je potrebno i oružanom silom</a:t>
            </a:r>
          </a:p>
          <a:p>
            <a:r>
              <a:rPr lang="hr-HR" sz="2000" dirty="0"/>
              <a:t>Naselja koja postaju zaštićene zone: Sarajevo, Bihać, Žepa, Tuzla, Goražde i Srebrenica</a:t>
            </a:r>
          </a:p>
          <a:p>
            <a:r>
              <a:rPr lang="hr-HR" sz="2000" dirty="0"/>
              <a:t>Ta zaštita neće značiti jer će Srbi svejedno napadati i pucati</a:t>
            </a:r>
          </a:p>
        </p:txBody>
      </p:sp>
    </p:spTree>
    <p:extLst>
      <p:ext uri="{BB962C8B-B14F-4D97-AF65-F5344CB8AC3E}">
        <p14:creationId xmlns:p14="http://schemas.microsoft.com/office/powerpoint/2010/main" val="232892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609600"/>
          </a:xfrm>
        </p:spPr>
        <p:txBody>
          <a:bodyPr>
            <a:normAutofit fontScale="90000"/>
          </a:bodyPr>
          <a:lstStyle/>
          <a:p>
            <a:r>
              <a:rPr lang="hr-HR" b="1" dirty="0"/>
              <a:t>Washingtonski sporazum</a:t>
            </a:r>
            <a:br>
              <a:rPr lang="hr-HR" b="1" dirty="0"/>
            </a:br>
            <a:endParaRPr lang="hr-HR" dirty="0"/>
          </a:p>
        </p:txBody>
      </p:sp>
      <p:sp>
        <p:nvSpPr>
          <p:cNvPr id="3" name="Content Placeholder 2"/>
          <p:cNvSpPr>
            <a:spLocks noGrp="1"/>
          </p:cNvSpPr>
          <p:nvPr>
            <p:ph sz="quarter" idx="1"/>
          </p:nvPr>
        </p:nvSpPr>
        <p:spPr>
          <a:xfrm>
            <a:off x="382525" y="1752600"/>
            <a:ext cx="5483352" cy="4495800"/>
          </a:xfrm>
        </p:spPr>
        <p:txBody>
          <a:bodyPr>
            <a:normAutofit lnSpcReduction="10000"/>
          </a:bodyPr>
          <a:lstStyle/>
          <a:p>
            <a:r>
              <a:rPr lang="vi-VN" sz="1800" dirty="0">
                <a:latin typeface="Arial" pitchFamily="34" charset="0"/>
                <a:cs typeface="Arial" pitchFamily="34" charset="0"/>
              </a:rPr>
              <a:t>Predsjednik Republike Hrvatske dr. Franjo Tuđman i predsjednik Predsjedništva Bosne i Hercegovine Alija Izetbegović potpisali su u Washingtonu, 18. ožujka 1994. godine Okvirni sporazum o konfederalnim vezama između Republike Hrvatske i buduće bošnjačko-hrvatske federacije u Bosni i Hercegovini</a:t>
            </a:r>
            <a:r>
              <a:rPr lang="hr-HR" sz="1800" dirty="0">
                <a:latin typeface="Arial" pitchFamily="34" charset="0"/>
                <a:cs typeface="Arial" pitchFamily="34" charset="0"/>
              </a:rPr>
              <a:t>.</a:t>
            </a:r>
          </a:p>
          <a:p>
            <a:r>
              <a:rPr lang="hr-HR" sz="1800" dirty="0">
                <a:latin typeface="Arial" pitchFamily="34" charset="0"/>
                <a:cs typeface="Arial" pitchFamily="34" charset="0"/>
              </a:rPr>
              <a:t>hrvatski i bošnjački teritoriji u Bosni i Hercegovini su ujedinjeni u Federaciju Bosne i Hercegovine, koja je podijeljena na županije. Županijski sustav je predstavljao svojevrsnu obranu kako bi se spriječila dominacija jednog naroda nad drugim.</a:t>
            </a:r>
          </a:p>
          <a:p>
            <a:r>
              <a:rPr lang="hr-HR" sz="1800" dirty="0">
                <a:latin typeface="Arial" pitchFamily="34" charset="0"/>
                <a:cs typeface="Arial" pitchFamily="34" charset="0"/>
              </a:rPr>
              <a:t>Prije sporazuma </a:t>
            </a:r>
            <a:r>
              <a:rPr lang="pl-PL" sz="1800" dirty="0">
                <a:latin typeface="Arial" pitchFamily="34" charset="0"/>
                <a:cs typeface="Arial" pitchFamily="34" charset="0"/>
              </a:rPr>
              <a:t>s područja pod kontrolom HVO-a</a:t>
            </a:r>
            <a:r>
              <a:rPr lang="hr-HR" sz="1800" dirty="0">
                <a:latin typeface="Arial" pitchFamily="34" charset="0"/>
                <a:cs typeface="Arial" pitchFamily="34" charset="0"/>
              </a:rPr>
              <a:t> protjerano je oko 50000 Bošnjaka,</a:t>
            </a:r>
            <a:r>
              <a:rPr lang="pl-PL" sz="1800" dirty="0">
                <a:latin typeface="Arial" pitchFamily="34" charset="0"/>
                <a:cs typeface="Arial" pitchFamily="34" charset="0"/>
              </a:rPr>
              <a:t> a s područja pod kontrolom Armije BiH oko 150 000 Hrvata.</a:t>
            </a:r>
            <a:endParaRPr lang="hr-HR" sz="18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3124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7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685800"/>
          </a:xfrm>
        </p:spPr>
        <p:txBody>
          <a:bodyPr>
            <a:normAutofit fontScale="90000"/>
          </a:bodyPr>
          <a:lstStyle/>
          <a:p>
            <a:r>
              <a:rPr lang="hr-HR" b="1" dirty="0"/>
              <a:t>Prvi veći uspjesi Bošnjaka i Hrvata</a:t>
            </a:r>
            <a:br>
              <a:rPr lang="hr-HR" b="1" dirty="0"/>
            </a:br>
            <a:endParaRPr lang="hr-HR" dirty="0"/>
          </a:p>
        </p:txBody>
      </p:sp>
      <p:sp>
        <p:nvSpPr>
          <p:cNvPr id="3" name="Content Placeholder 2"/>
          <p:cNvSpPr>
            <a:spLocks noGrp="1"/>
          </p:cNvSpPr>
          <p:nvPr>
            <p:ph sz="quarter" idx="1"/>
          </p:nvPr>
        </p:nvSpPr>
        <p:spPr>
          <a:xfrm>
            <a:off x="609600" y="1600200"/>
            <a:ext cx="5010200" cy="4495800"/>
          </a:xfrm>
        </p:spPr>
        <p:txBody>
          <a:bodyPr>
            <a:normAutofit/>
          </a:bodyPr>
          <a:lstStyle/>
          <a:p>
            <a:r>
              <a:rPr lang="hr-HR" sz="1600" dirty="0">
                <a:latin typeface="Arial" pitchFamily="34" charset="0"/>
                <a:cs typeface="Arial" pitchFamily="34" charset="0"/>
              </a:rPr>
              <a:t>Nakon potpisivanja Washingtonskog sporazuma HVO je zajedno s Hrvatskom vojskom, a u nekim akcijama i s Armijom Republike Bosne i Hercegovine počeo nizati ratne pobjede protiv srpskog neprijatelja.</a:t>
            </a:r>
          </a:p>
          <a:p>
            <a:r>
              <a:rPr lang="vi-VN" sz="1600" dirty="0">
                <a:latin typeface="Arial" pitchFamily="34" charset="0"/>
                <a:cs typeface="Arial" pitchFamily="34" charset="0"/>
              </a:rPr>
              <a:t>U Operaciji Cincar, prvoj koordiniranoj akciji HVO-a i Armije BiH, koja je trajala od 1. studenog do 3. studenog 199</a:t>
            </a:r>
            <a:r>
              <a:rPr lang="hr-HR" sz="1600" dirty="0">
                <a:latin typeface="Arial" pitchFamily="34" charset="0"/>
                <a:cs typeface="Arial" pitchFamily="34" charset="0"/>
              </a:rPr>
              <a:t>4</a:t>
            </a:r>
            <a:r>
              <a:rPr lang="vi-VN" sz="1600" dirty="0">
                <a:latin typeface="Arial" pitchFamily="34" charset="0"/>
                <a:cs typeface="Arial" pitchFamily="34" charset="0"/>
              </a:rPr>
              <a:t>. godine, oslobođeno je područje ukupne površine 200 četvornih kilometara, a vojska bosanskih Srba je odbačena dalje od planine Cincar. Otvorena je cesta Bugojno -</a:t>
            </a:r>
            <a:r>
              <a:rPr lang="hr-HR" sz="1600" dirty="0">
                <a:latin typeface="Arial" pitchFamily="34" charset="0"/>
                <a:cs typeface="Arial" pitchFamily="34" charset="0"/>
              </a:rPr>
              <a:t> </a:t>
            </a:r>
            <a:r>
              <a:rPr lang="vi-VN" sz="1600" dirty="0">
                <a:latin typeface="Arial" pitchFamily="34" charset="0"/>
                <a:cs typeface="Arial" pitchFamily="34" charset="0"/>
              </a:rPr>
              <a:t>Livno te je oslobođen veći dio strateški važnog Kupreškog polja i sam gradić Kupres i okolna sela. Operacija Zima '94. odvijala se u razdoblju od 29. studenog do 24. prosinca 1994. godine na području Livanjsko</a:t>
            </a:r>
            <a:r>
              <a:rPr lang="hr-HR" sz="1600" dirty="0">
                <a:latin typeface="Arial" pitchFamily="34" charset="0"/>
                <a:cs typeface="Arial" pitchFamily="34" charset="0"/>
              </a:rPr>
              <a:t>g</a:t>
            </a:r>
            <a:r>
              <a:rPr lang="vi-VN" sz="1600" dirty="0">
                <a:latin typeface="Arial" pitchFamily="34" charset="0"/>
                <a:cs typeface="Arial" pitchFamily="34" charset="0"/>
              </a:rPr>
              <a:t> polja i planine Dinare.</a:t>
            </a:r>
            <a:endParaRPr lang="hr-HR" sz="16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600" y="2790825"/>
            <a:ext cx="32194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29400" y="2421493"/>
            <a:ext cx="2209800" cy="369332"/>
          </a:xfrm>
          <a:prstGeom prst="rect">
            <a:avLst/>
          </a:prstGeom>
        </p:spPr>
        <p:txBody>
          <a:bodyPr wrap="square">
            <a:spAutoFit/>
          </a:bodyPr>
          <a:lstStyle/>
          <a:p>
            <a:r>
              <a:rPr lang="hr-HR" dirty="0"/>
              <a:t>operacija Cincar</a:t>
            </a:r>
          </a:p>
        </p:txBody>
      </p:sp>
    </p:spTree>
    <p:extLst>
      <p:ext uri="{BB962C8B-B14F-4D97-AF65-F5344CB8AC3E}">
        <p14:creationId xmlns:p14="http://schemas.microsoft.com/office/powerpoint/2010/main" val="208753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153400" cy="533400"/>
          </a:xfrm>
        </p:spPr>
        <p:txBody>
          <a:bodyPr>
            <a:normAutofit fontScale="90000"/>
          </a:bodyPr>
          <a:lstStyle/>
          <a:p>
            <a:r>
              <a:rPr lang="hr-HR" b="1" dirty="0"/>
              <a:t>Mirovni plan velikih sila</a:t>
            </a:r>
            <a:br>
              <a:rPr lang="hr-HR" b="1" dirty="0"/>
            </a:br>
            <a:endParaRPr lang="hr-HR" dirty="0"/>
          </a:p>
        </p:txBody>
      </p:sp>
      <p:sp>
        <p:nvSpPr>
          <p:cNvPr id="3" name="Content Placeholder 2"/>
          <p:cNvSpPr>
            <a:spLocks noGrp="1"/>
          </p:cNvSpPr>
          <p:nvPr>
            <p:ph sz="quarter" idx="1"/>
          </p:nvPr>
        </p:nvSpPr>
        <p:spPr/>
        <p:txBody>
          <a:bodyPr>
            <a:normAutofit/>
          </a:bodyPr>
          <a:lstStyle/>
          <a:p>
            <a:r>
              <a:rPr lang="hr-HR" sz="1800" dirty="0">
                <a:latin typeface="Arial" pitchFamily="34" charset="0"/>
                <a:cs typeface="Arial" pitchFamily="34" charset="0"/>
              </a:rPr>
              <a:t>Tijekom 1994. godine SAD, Velika Britanija, Francuska, Rusija i Njemačka su stvorile novi mirovni plan čija varijanta će na kraju biti nametnuta Bosni i Hercegovini tijekom pregovora u Daytonu.</a:t>
            </a:r>
          </a:p>
          <a:p>
            <a:r>
              <a:rPr lang="hr-HR" sz="1800" dirty="0">
                <a:latin typeface="Arial" pitchFamily="34" charset="0"/>
                <a:cs typeface="Arial" pitchFamily="34" charset="0"/>
              </a:rPr>
              <a:t>Po tom mirovnom planu Bosna i Hercegovina će se sastojati od Federacije Bosne i Hercegovine i Republike Srpske u omjeru 51 % naprema 49 %. Prvobitno će taj mirovni plan biti odbačen od bosanskih Srba koji tada drže 70 % Bosna i Hercegovine, a potom i od bosanskohercegovačke vlade zbog za njih neprihvatljivih uvjeta koje su za prihvaćanje plana stavili bosanski Srbi.</a:t>
            </a:r>
          </a:p>
          <a:p>
            <a:endParaRPr lang="hr-HR" sz="1800" dirty="0">
              <a:latin typeface="Arial" pitchFamily="34" charset="0"/>
              <a:cs typeface="Arial" pitchFamily="34" charset="0"/>
            </a:endParaRPr>
          </a:p>
        </p:txBody>
      </p:sp>
    </p:spTree>
    <p:extLst>
      <p:ext uri="{BB962C8B-B14F-4D97-AF65-F5344CB8AC3E}">
        <p14:creationId xmlns:p14="http://schemas.microsoft.com/office/powerpoint/2010/main" val="147103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Srebrenica</a:t>
            </a:r>
          </a:p>
        </p:txBody>
      </p:sp>
      <p:sp>
        <p:nvSpPr>
          <p:cNvPr id="3" name="Content Placeholder 2"/>
          <p:cNvSpPr>
            <a:spLocks noGrp="1"/>
          </p:cNvSpPr>
          <p:nvPr>
            <p:ph sz="quarter" idx="1"/>
          </p:nvPr>
        </p:nvSpPr>
        <p:spPr/>
        <p:txBody>
          <a:bodyPr/>
          <a:lstStyle/>
          <a:p>
            <a:r>
              <a:rPr lang="hr-HR" dirty="0"/>
              <a:t>Ubijeno oko 8000 bošnjaka</a:t>
            </a:r>
          </a:p>
          <a:p>
            <a:r>
              <a:rPr lang="hr-HR" dirty="0"/>
              <a:t>Od 13 do 77 godina</a:t>
            </a:r>
          </a:p>
          <a:p>
            <a:r>
              <a:rPr lang="pt-BR" dirty="0"/>
              <a:t> 13. do 19. srpnja 199</a:t>
            </a:r>
            <a:r>
              <a:rPr lang="hr-HR" dirty="0"/>
              <a:t>5</a:t>
            </a:r>
            <a:r>
              <a:rPr lang="pt-BR" dirty="0"/>
              <a:t>. godine</a:t>
            </a:r>
            <a:endParaRPr lang="hr-HR" dirty="0"/>
          </a:p>
          <a:p>
            <a:pPr marL="0" indent="0">
              <a:buNone/>
            </a:pPr>
            <a:endParaRPr lang="hr-HR" dirty="0"/>
          </a:p>
          <a:p>
            <a:pPr marL="0" indent="0">
              <a:buNone/>
            </a:pPr>
            <a:r>
              <a:rPr lang="hr-HR" dirty="0"/>
              <a:t>			         Mrtvačnica s posmrtnim 					ostatcima iz Srebrenice koji 				čekaju na identifikaciju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799"/>
            <a:ext cx="3705582"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3053442"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75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Diplomatski pritisci na hrvatsku i bošnjačku stranu</a:t>
            </a:r>
          </a:p>
        </p:txBody>
      </p:sp>
      <p:sp>
        <p:nvSpPr>
          <p:cNvPr id="3" name="Content Placeholder 2"/>
          <p:cNvSpPr>
            <a:spLocks noGrp="1"/>
          </p:cNvSpPr>
          <p:nvPr>
            <p:ph sz="quarter" idx="1"/>
          </p:nvPr>
        </p:nvSpPr>
        <p:spPr/>
        <p:txBody>
          <a:bodyPr>
            <a:normAutofit/>
          </a:bodyPr>
          <a:lstStyle/>
          <a:p>
            <a:r>
              <a:rPr lang="vi-VN" sz="1800" dirty="0">
                <a:latin typeface="Arial" pitchFamily="34" charset="0"/>
                <a:cs typeface="Arial" pitchFamily="34" charset="0"/>
              </a:rPr>
              <a:t>Hrvatske (HV i HVO) i bošnjačke snage (ABiH) konačno su dočekale prigodu da mogu ići u oslobađanje cijele BiH. Uspjehom Oluje i u sjeverozapadnoj BiH, saveznici su krenuli u oslobađanje ostatka BiH. No onda su se umiješali interesi velikih sila i visoka politika. Hrvatski i bošnjački vojni i politički vrh bili su izloženi otvorenim prijetnjama da zaustave svoje snage i da nikako ne diraju Banju Luku</a:t>
            </a:r>
            <a:r>
              <a:rPr lang="hr-HR" sz="1800" dirty="0">
                <a:latin typeface="Arial" pitchFamily="34" charset="0"/>
                <a:cs typeface="Arial" pitchFamily="34" charset="0"/>
              </a:rPr>
              <a:t>.</a:t>
            </a:r>
          </a:p>
          <a:p>
            <a:endParaRPr lang="hr-HR" sz="1800" dirty="0">
              <a:latin typeface="Arial" pitchFamily="34" charset="0"/>
              <a:cs typeface="Arial" pitchFamily="34" charset="0"/>
            </a:endParaRPr>
          </a:p>
          <a:p>
            <a:endParaRPr lang="hr-HR" sz="1800" dirty="0">
              <a:latin typeface="Arial" pitchFamily="34" charset="0"/>
              <a:cs typeface="Arial" pitchFamily="34" charset="0"/>
            </a:endParaRPr>
          </a:p>
          <a:p>
            <a:endParaRPr lang="hr-HR" sz="1800" dirty="0">
              <a:latin typeface="Arial" pitchFamily="34" charset="0"/>
              <a:cs typeface="Arial" pitchFamily="34" charset="0"/>
            </a:endParaRPr>
          </a:p>
          <a:p>
            <a:endParaRPr lang="hr-HR" sz="1800" dirty="0">
              <a:latin typeface="Arial" pitchFamily="34" charset="0"/>
              <a:cs typeface="Arial" pitchFamily="34" charset="0"/>
            </a:endParaRPr>
          </a:p>
          <a:p>
            <a:endParaRPr lang="hr-HR" sz="1800" dirty="0">
              <a:latin typeface="Arial" pitchFamily="34" charset="0"/>
              <a:cs typeface="Arial" pitchFamily="34" charset="0"/>
            </a:endParaRPr>
          </a:p>
          <a:p>
            <a:endParaRPr lang="hr-HR" sz="1800" dirty="0">
              <a:latin typeface="Arial" pitchFamily="34" charset="0"/>
              <a:cs typeface="Arial" pitchFamily="34" charset="0"/>
            </a:endParaRPr>
          </a:p>
          <a:p>
            <a:pPr marL="0" indent="0">
              <a:buNone/>
            </a:pPr>
            <a:r>
              <a:rPr lang="hr-HR" sz="1800" dirty="0">
                <a:latin typeface="Arial" pitchFamily="34" charset="0"/>
                <a:cs typeface="Arial" pitchFamily="34" charset="0"/>
              </a:rPr>
              <a:t>			Stanje prije Daytona.</a:t>
            </a:r>
          </a:p>
          <a:p>
            <a:endParaRPr lang="hr-HR" sz="1800"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74548"/>
            <a:ext cx="3162300" cy="306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21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Daytonski sporazum</a:t>
            </a:r>
          </a:p>
        </p:txBody>
      </p:sp>
      <p:sp>
        <p:nvSpPr>
          <p:cNvPr id="3" name="Content Placeholder 2"/>
          <p:cNvSpPr>
            <a:spLocks noGrp="1"/>
          </p:cNvSpPr>
          <p:nvPr>
            <p:ph sz="quarter" idx="1"/>
          </p:nvPr>
        </p:nvSpPr>
        <p:spPr>
          <a:xfrm>
            <a:off x="76200" y="1981200"/>
            <a:ext cx="5483352" cy="4495800"/>
          </a:xfrm>
        </p:spPr>
        <p:txBody>
          <a:bodyPr>
            <a:normAutofit/>
          </a:bodyPr>
          <a:lstStyle/>
          <a:p>
            <a:r>
              <a:rPr lang="vi-VN" sz="1800" dirty="0">
                <a:latin typeface="Arial" pitchFamily="34" charset="0"/>
                <a:cs typeface="Arial" pitchFamily="34" charset="0"/>
              </a:rPr>
              <a:t>Daytonski sporazum će biti dogovoren u gradu Daytonu između 1</a:t>
            </a:r>
            <a:r>
              <a:rPr lang="hr-HR" sz="1800" dirty="0">
                <a:latin typeface="Arial" pitchFamily="34" charset="0"/>
                <a:cs typeface="Arial" pitchFamily="34" charset="0"/>
              </a:rPr>
              <a:t>.</a:t>
            </a:r>
            <a:r>
              <a:rPr lang="vi-VN" sz="1800" dirty="0">
                <a:latin typeface="Arial" pitchFamily="34" charset="0"/>
                <a:cs typeface="Arial" pitchFamily="34" charset="0"/>
              </a:rPr>
              <a:t> i 25. studenoga 1995. godine, a službeno potpisan tek 15. prosinca iste godine u Parizu. </a:t>
            </a:r>
            <a:endParaRPr lang="vi-VN"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114" y="2971800"/>
            <a:ext cx="3853543" cy="385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8806" y="2602468"/>
            <a:ext cx="2262158" cy="369332"/>
          </a:xfrm>
          <a:prstGeom prst="rect">
            <a:avLst/>
          </a:prstGeom>
        </p:spPr>
        <p:txBody>
          <a:bodyPr wrap="none">
            <a:spAutoFit/>
          </a:bodyPr>
          <a:lstStyle/>
          <a:p>
            <a:r>
              <a:rPr lang="hr-HR" dirty="0">
                <a:latin typeface="Arial" pitchFamily="34" charset="0"/>
                <a:cs typeface="Arial" pitchFamily="34" charset="0"/>
              </a:rPr>
              <a:t>Podjela po Daytonu.</a:t>
            </a:r>
          </a:p>
        </p:txBody>
      </p:sp>
    </p:spTree>
    <p:extLst>
      <p:ext uri="{BB962C8B-B14F-4D97-AF65-F5344CB8AC3E}">
        <p14:creationId xmlns:p14="http://schemas.microsoft.com/office/powerpoint/2010/main" val="29530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Političko stanje prije početka rata u Jugoslaviji</a:t>
            </a:r>
            <a:br>
              <a:rPr lang="hr-HR" dirty="0"/>
            </a:br>
            <a:endParaRPr lang="hr-HR" dirty="0"/>
          </a:p>
        </p:txBody>
      </p:sp>
      <p:sp>
        <p:nvSpPr>
          <p:cNvPr id="4" name="Content Placeholder 3"/>
          <p:cNvSpPr>
            <a:spLocks noGrp="1"/>
          </p:cNvSpPr>
          <p:nvPr>
            <p:ph sz="quarter" idx="1"/>
          </p:nvPr>
        </p:nvSpPr>
        <p:spPr>
          <a:xfrm>
            <a:off x="533400" y="1524000"/>
            <a:ext cx="8229600" cy="4525963"/>
          </a:xfrm>
        </p:spPr>
        <p:txBody>
          <a:bodyPr>
            <a:normAutofit/>
          </a:bodyPr>
          <a:lstStyle/>
          <a:p>
            <a:pPr marL="0" indent="0">
              <a:buNone/>
            </a:pPr>
            <a:r>
              <a:rPr lang="hr-HR" sz="1800" dirty="0">
                <a:latin typeface="Arial" pitchFamily="34" charset="0"/>
                <a:cs typeface="Arial" pitchFamily="34" charset="0"/>
              </a:rPr>
              <a:t>- U ožujku 1987., kriza u Jugoslaviji se produbila usvajanjem amandmana na Ustav Socijalističke Republike Srbije, koji su su dopustili srbijanskoj vlasti da nametne dominaciju nad socijalističkim autonomnim pokrajinama, Vojvodinom i Kosovom. </a:t>
            </a:r>
          </a:p>
          <a:p>
            <a:pPr marL="0" indent="0">
              <a:buNone/>
            </a:pPr>
            <a:r>
              <a:rPr lang="hr-HR" sz="1800" dirty="0">
                <a:latin typeface="Arial" pitchFamily="34" charset="0"/>
                <a:cs typeface="Arial" pitchFamily="34" charset="0"/>
              </a:rPr>
              <a:t>- 20. siječnja 1990.,na  14. izvanrednom kongresu SKJ, delegacije republika nisu se mogle dogovoriti o glavnim pitanjima u jugoslavenskoj federaciji. Kao rezultat toga, slovenski i hrvatski delegati napustili su kongres.</a:t>
            </a:r>
          </a:p>
          <a:p>
            <a:pPr marL="0" indent="0">
              <a:buNone/>
            </a:pPr>
            <a:r>
              <a:rPr lang="hr-HR" sz="1800" dirty="0">
                <a:latin typeface="Arial" pitchFamily="34" charset="0"/>
                <a:cs typeface="Arial" pitchFamily="34" charset="0"/>
              </a:rPr>
              <a:t>- 22.prosinac 1990., Hrvatski sabor usvaja novi ustav</a:t>
            </a:r>
          </a:p>
          <a:p>
            <a:pPr marL="0" indent="0">
              <a:buNone/>
            </a:pPr>
            <a:r>
              <a:rPr lang="hr-HR" sz="1800" dirty="0">
                <a:latin typeface="Arial" pitchFamily="34" charset="0"/>
                <a:cs typeface="Arial" pitchFamily="34" charset="0"/>
              </a:rPr>
              <a:t>- 25. lipnja 1991. Slovenija i Hrvatska su proglasile neovisnost, kratki oruzani sukob u Sloveniji,nazvan Desetodnevni rat,ali i rata u Hrvatskoj,u područjima sa značajnim srpskim stanovništvom</a:t>
            </a:r>
          </a:p>
          <a:p>
            <a:pPr marL="0" indent="0">
              <a:buNone/>
            </a:pPr>
            <a:endParaRPr lang="hr-HR" sz="2000" dirty="0"/>
          </a:p>
          <a:p>
            <a:pPr marL="0" indent="0">
              <a:buNone/>
            </a:pPr>
            <a:endParaRPr lang="hr-HR" sz="2000" dirty="0"/>
          </a:p>
          <a:p>
            <a:pPr marL="0" indent="0">
              <a:buNone/>
            </a:pPr>
            <a:endParaRPr lang="hr-HR" sz="2000" dirty="0"/>
          </a:p>
        </p:txBody>
      </p:sp>
    </p:spTree>
    <p:extLst>
      <p:ext uri="{BB962C8B-B14F-4D97-AF65-F5344CB8AC3E}">
        <p14:creationId xmlns:p14="http://schemas.microsoft.com/office/powerpoint/2010/main" val="1985381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Žrtve</a:t>
            </a:r>
          </a:p>
        </p:txBody>
      </p:sp>
      <p:sp>
        <p:nvSpPr>
          <p:cNvPr id="3" name="Content Placeholder 2"/>
          <p:cNvSpPr>
            <a:spLocks noGrp="1"/>
          </p:cNvSpPr>
          <p:nvPr>
            <p:ph sz="quarter" idx="1"/>
          </p:nvPr>
        </p:nvSpPr>
        <p:spPr>
          <a:xfrm>
            <a:off x="304800" y="1600200"/>
            <a:ext cx="8461248" cy="4953000"/>
          </a:xfrm>
        </p:spPr>
        <p:txBody>
          <a:bodyPr>
            <a:normAutofit/>
          </a:bodyPr>
          <a:lstStyle/>
          <a:p>
            <a:r>
              <a:rPr lang="vi-VN" sz="1600" dirty="0">
                <a:latin typeface="Arial" pitchFamily="34" charset="0"/>
                <a:cs typeface="Arial" pitchFamily="34" charset="0"/>
              </a:rPr>
              <a:t>straživanje o broju žrtava koje je dovršeno u lipnju 2007. godine navodi podatak o između 100 000 i 110 000 žrtava, a broj poznatih žrtava (s punim imenom i prezimenom) je bio 97 207. 89% od svih žrtava su bili muškarci dok su žene činile 10% žrtava. Najveći broj civilnih žrtava je poginuo u početnoj fazi srpsko-crnogorske agresije to jest između svibnja i kolovoza 1992. godine.</a:t>
            </a:r>
            <a:endParaRPr lang="hr-HR" sz="1600" dirty="0">
              <a:latin typeface="Arial" pitchFamily="34" charset="0"/>
              <a:cs typeface="Arial" pitchFamily="34" charset="0"/>
            </a:endParaRPr>
          </a:p>
          <a:p>
            <a:r>
              <a:rPr lang="hr-HR" sz="1600" dirty="0">
                <a:latin typeface="Arial" pitchFamily="34" charset="0"/>
                <a:cs typeface="Arial" pitchFamily="34" charset="0"/>
              </a:rPr>
              <a:t>broj ubijenih civila s poznatim imenom i prezimenom je "samo" 45 110, dok su sve ostale poznate žrtve rata bili vojnici.</a:t>
            </a:r>
          </a:p>
          <a:p>
            <a:pPr marL="0" indent="0">
              <a:buNone/>
            </a:pPr>
            <a:endParaRPr lang="hr-HR" sz="1600" dirty="0">
              <a:latin typeface="Arial" pitchFamily="34" charset="0"/>
              <a:cs typeface="Arial" pitchFamily="34" charset="0"/>
            </a:endParaRPr>
          </a:p>
          <a:p>
            <a:pPr marL="0" indent="0">
              <a:buNone/>
            </a:pPr>
            <a:endParaRPr lang="hr-HR" sz="1600" dirty="0">
              <a:latin typeface="Arial" pitchFamily="34" charset="0"/>
              <a:cs typeface="Arial" pitchFamily="34" charset="0"/>
            </a:endParaRPr>
          </a:p>
          <a:p>
            <a:pPr marL="0" indent="0">
              <a:buNone/>
            </a:pPr>
            <a:r>
              <a:rPr lang="pl-PL" sz="1600" dirty="0"/>
              <a:t>	Oplakivanje na grobu, Sarajevo, 1992. </a:t>
            </a:r>
            <a:r>
              <a:rPr lang="hr-HR" sz="1600" dirty="0">
                <a:latin typeface="Arial" pitchFamily="34" charset="0"/>
                <a:cs typeface="Arial" pitchFamily="34" charset="0"/>
              </a:rPr>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3929126" cy="260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18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		  Hvala na pažnji</a:t>
            </a:r>
          </a:p>
        </p:txBody>
      </p:sp>
      <p:sp>
        <p:nvSpPr>
          <p:cNvPr id="3" name="Content Placeholder 2"/>
          <p:cNvSpPr>
            <a:spLocks noGrp="1"/>
          </p:cNvSpPr>
          <p:nvPr>
            <p:ph sz="quarter" idx="1"/>
          </p:nvPr>
        </p:nvSpPr>
        <p:spPr/>
        <p:txBody>
          <a:bodyPr/>
          <a:lstStyle/>
          <a:p>
            <a:pPr marL="0" indent="0">
              <a:buNone/>
            </a:pPr>
            <a:r>
              <a:rPr lang="hr-HR" dirty="0"/>
              <a:t>			     Ivan Lauc,</a:t>
            </a:r>
          </a:p>
          <a:p>
            <a:pPr marL="0" indent="0">
              <a:buNone/>
            </a:pPr>
            <a:r>
              <a:rPr lang="hr-HR" dirty="0"/>
              <a:t>			</a:t>
            </a:r>
            <a:r>
              <a:rPr lang="hr-HR"/>
              <a:t>	 8.a</a:t>
            </a:r>
            <a:endParaRPr lang="hr-HR" dirty="0"/>
          </a:p>
        </p:txBody>
      </p:sp>
    </p:spTree>
    <p:extLst>
      <p:ext uri="{BB962C8B-B14F-4D97-AF65-F5344CB8AC3E}">
        <p14:creationId xmlns:p14="http://schemas.microsoft.com/office/powerpoint/2010/main" val="367328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Političko stanje prije početka rata u Bosni i Hercegovini</a:t>
            </a:r>
            <a:br>
              <a:rPr lang="pl-PL" dirty="0"/>
            </a:br>
            <a:endParaRPr lang="hr-HR" dirty="0"/>
          </a:p>
        </p:txBody>
      </p:sp>
      <p:sp>
        <p:nvSpPr>
          <p:cNvPr id="3" name="Content Placeholder 2"/>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 svibanj 1990., osnovana stranka muslimanskog naroda, Stranka demokratske akcije,na čelu Alija Izetbegović</a:t>
            </a:r>
          </a:p>
          <a:p>
            <a:pPr marL="0" indent="0">
              <a:buNone/>
            </a:pPr>
            <a:r>
              <a:rPr lang="hr-HR" sz="1800" dirty="0">
                <a:latin typeface="Arial" pitchFamily="34" charset="0"/>
                <a:cs typeface="Arial" pitchFamily="34" charset="0"/>
              </a:rPr>
              <a:t>- u Sarajevu je 12. srpnja 1990. osnovana Srpska demokratska stranka, čiji je predsjednik postao Radovan Karadžić</a:t>
            </a:r>
          </a:p>
          <a:p>
            <a:pPr marL="0" indent="0">
              <a:buNone/>
            </a:pPr>
            <a:endParaRPr lang="hr-HR" sz="1800" dirty="0">
              <a:latin typeface="Arial" pitchFamily="34" charset="0"/>
              <a:cs typeface="Arial" pitchFamily="34" charset="0"/>
            </a:endParaRPr>
          </a:p>
          <a:p>
            <a:pPr marL="0" indent="0">
              <a:buNone/>
            </a:pPr>
            <a:r>
              <a:rPr lang="hr-HR" sz="1800" dirty="0">
                <a:latin typeface="Arial" pitchFamily="34" charset="0"/>
                <a:cs typeface="Arial" pitchFamily="34" charset="0"/>
              </a:rPr>
              <a:t>				rezultati prvih slobodnih demokratskih </a:t>
            </a:r>
            <a:r>
              <a:rPr lang="hr-HR" sz="2000" dirty="0"/>
              <a:t>izborda</a:t>
            </a:r>
          </a:p>
        </p:txBody>
      </p:sp>
      <p:graphicFrame>
        <p:nvGraphicFramePr>
          <p:cNvPr id="4" name="Table 3"/>
          <p:cNvGraphicFramePr>
            <a:graphicFrameLocks noGrp="1"/>
          </p:cNvGraphicFramePr>
          <p:nvPr>
            <p:extLst>
              <p:ext uri="{D42A27DB-BD31-4B8C-83A1-F6EECF244321}">
                <p14:modId xmlns:p14="http://schemas.microsoft.com/office/powerpoint/2010/main" val="207417552"/>
              </p:ext>
            </p:extLst>
          </p:nvPr>
        </p:nvGraphicFramePr>
        <p:xfrm>
          <a:off x="533400" y="3200400"/>
          <a:ext cx="3582531" cy="3465731"/>
        </p:xfrm>
        <a:graphic>
          <a:graphicData uri="http://schemas.openxmlformats.org/drawingml/2006/table">
            <a:tbl>
              <a:tblPr/>
              <a:tblGrid>
                <a:gridCol w="1194177">
                  <a:extLst>
                    <a:ext uri="{9D8B030D-6E8A-4147-A177-3AD203B41FA5}">
                      <a16:colId xmlns:a16="http://schemas.microsoft.com/office/drawing/2014/main" val="20000"/>
                    </a:ext>
                  </a:extLst>
                </a:gridCol>
                <a:gridCol w="1194177">
                  <a:extLst>
                    <a:ext uri="{9D8B030D-6E8A-4147-A177-3AD203B41FA5}">
                      <a16:colId xmlns:a16="http://schemas.microsoft.com/office/drawing/2014/main" val="20001"/>
                    </a:ext>
                  </a:extLst>
                </a:gridCol>
                <a:gridCol w="1194177">
                  <a:extLst>
                    <a:ext uri="{9D8B030D-6E8A-4147-A177-3AD203B41FA5}">
                      <a16:colId xmlns:a16="http://schemas.microsoft.com/office/drawing/2014/main" val="20002"/>
                    </a:ext>
                  </a:extLst>
                </a:gridCol>
              </a:tblGrid>
              <a:tr h="519253">
                <a:tc gridSpan="3">
                  <a:txBody>
                    <a:bodyPr/>
                    <a:lstStyle/>
                    <a:p>
                      <a:pPr algn="ctr"/>
                      <a:r>
                        <a:rPr lang="pl-PL" dirty="0">
                          <a:effectLst/>
                        </a:rPr>
                        <a:t>Izvod iz rezultata izbora 1990. godine u BiH</a:t>
                      </a:r>
                    </a:p>
                  </a:txBody>
                  <a:tcPr anchor="ctr">
                    <a:lnL w="9525" cap="flat" cmpd="sng" algn="ctr">
                      <a:solidFill>
                        <a:srgbClr val="AAAAAA"/>
                      </a:solidFill>
                      <a:prstDash val="solid"/>
                      <a:round/>
                      <a:headEnd type="none" w="med" len="med"/>
                      <a:tailEnd type="none" w="med" len="med"/>
                    </a:lnL>
                    <a:lnR w="9525" cap="flat" cmpd="sng" algn="ctr">
                      <a:solidFill>
                        <a:srgbClr val="5078F8"/>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95742">
                <a:tc>
                  <a:txBody>
                    <a:bodyPr/>
                    <a:lstStyle/>
                    <a:p>
                      <a:r>
                        <a:rPr lang="hr-HR" sz="1200" b="1" dirty="0">
                          <a:effectLst/>
                        </a:rPr>
                        <a:t>Politička stranka</a:t>
                      </a:r>
                      <a:endParaRPr lang="hr-HR" sz="12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r>
                        <a:rPr lang="vi-VN" sz="1200" b="1" dirty="0">
                          <a:effectLst/>
                        </a:rPr>
                        <a:t>Vijeće građana</a:t>
                      </a:r>
                      <a:endParaRPr lang="vi-VN" sz="12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r>
                        <a:rPr lang="hr-HR" sz="1200" b="1" dirty="0">
                          <a:effectLst/>
                        </a:rPr>
                        <a:t>Vijeće općina</a:t>
                      </a:r>
                      <a:endParaRPr lang="hr-HR" sz="12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618347">
                <a:tc>
                  <a:txBody>
                    <a:bodyPr/>
                    <a:lstStyle/>
                    <a:p>
                      <a:pPr algn="l"/>
                      <a:r>
                        <a:rPr lang="hr-HR" sz="1200" dirty="0">
                          <a:effectLst/>
                        </a:rPr>
                        <a:t>Stranka demokratske akcije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a:effectLst/>
                        </a:rPr>
                        <a:t>43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a:effectLst/>
                        </a:rPr>
                        <a:t>43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618347">
                <a:tc>
                  <a:txBody>
                    <a:bodyPr/>
                    <a:lstStyle/>
                    <a:p>
                      <a:pPr algn="l"/>
                      <a:r>
                        <a:rPr lang="hr-HR" sz="1200">
                          <a:effectLst/>
                        </a:rPr>
                        <a:t>Srpska demokratska stranka</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a:effectLst/>
                        </a:rPr>
                        <a:t>34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a:effectLst/>
                        </a:rPr>
                        <a:t>38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766751">
                <a:tc>
                  <a:txBody>
                    <a:bodyPr/>
                    <a:lstStyle/>
                    <a:p>
                      <a:pPr algn="l"/>
                      <a:r>
                        <a:rPr lang="hr-HR" sz="1200">
                          <a:effectLst/>
                        </a:rPr>
                        <a:t>Hrvatska demokratska zajednica</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a:effectLst/>
                        </a:rPr>
                        <a:t>21</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dirty="0">
                          <a:effectLst/>
                        </a:rPr>
                        <a:t>23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321540">
                <a:tc>
                  <a:txBody>
                    <a:bodyPr/>
                    <a:lstStyle/>
                    <a:p>
                      <a:pPr algn="l"/>
                      <a:r>
                        <a:rPr lang="hr-HR" sz="1200" dirty="0">
                          <a:effectLst/>
                        </a:rPr>
                        <a:t>ostale stranke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dirty="0">
                          <a:effectLst/>
                        </a:rPr>
                        <a:t>32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200" dirty="0">
                          <a:effectLst/>
                        </a:rPr>
                        <a:t>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084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62000"/>
          </a:xfrm>
        </p:spPr>
        <p:txBody>
          <a:bodyPr>
            <a:normAutofit fontScale="90000"/>
          </a:bodyPr>
          <a:lstStyle/>
          <a:p>
            <a:r>
              <a:rPr lang="pl-PL" dirty="0"/>
              <a:t>Političko stanje prije početka rata u Bosni i Hercegovini</a:t>
            </a:r>
            <a:br>
              <a:rPr lang="pl-PL" dirty="0"/>
            </a:br>
            <a:endParaRPr lang="hr-HR" dirty="0"/>
          </a:p>
        </p:txBody>
      </p:sp>
      <p:sp>
        <p:nvSpPr>
          <p:cNvPr id="3" name="Content Placeholder 2"/>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 za predsjednika Predsjedništva Republike Bosne i Hercegovine izabran Musliman, prvobitno Fikret Abdić, koji je mjesto ustupio Aliji Izetbegoviću</a:t>
            </a:r>
          </a:p>
          <a:p>
            <a:pPr marL="0" indent="0">
              <a:buNone/>
            </a:pPr>
            <a:r>
              <a:rPr lang="hr-HR" sz="1800" dirty="0">
                <a:latin typeface="Arial" pitchFamily="34" charset="0"/>
                <a:cs typeface="Arial" pitchFamily="34" charset="0"/>
              </a:rPr>
              <a:t>- za predsjednika Skupštine izabran je Srbin Momčilo Krajišnik</a:t>
            </a:r>
          </a:p>
          <a:p>
            <a:pPr marL="0" indent="0">
              <a:buNone/>
            </a:pPr>
            <a:r>
              <a:rPr lang="hr-HR" sz="1800" dirty="0">
                <a:latin typeface="Arial" pitchFamily="34" charset="0"/>
                <a:cs typeface="Arial" pitchFamily="34" charset="0"/>
              </a:rPr>
              <a:t>- za predsjednika Vlade Hrvat Jure Pelivan</a:t>
            </a:r>
          </a:p>
          <a:p>
            <a:pPr marL="0" indent="0">
              <a:buNone/>
            </a:pPr>
            <a:r>
              <a:rPr lang="hr-HR" sz="1800" dirty="0">
                <a:latin typeface="Arial" pitchFamily="34" charset="0"/>
                <a:cs typeface="Arial" pitchFamily="34" charset="0"/>
              </a:rPr>
              <a:t>-</a:t>
            </a:r>
            <a:r>
              <a:rPr lang="pl-PL" sz="1800" dirty="0">
                <a:latin typeface="Arial" pitchFamily="34" charset="0"/>
                <a:cs typeface="Arial" pitchFamily="34" charset="0"/>
              </a:rPr>
              <a:t> HDZ-u BiH pripalo je 18,35 %, SDS-u 30,00 %, a SDA 35,83 % zastupničkih mjesta</a:t>
            </a:r>
            <a:endParaRPr lang="hr-HR" sz="1800" dirty="0">
              <a:latin typeface="Arial" pitchFamily="34" charset="0"/>
              <a:cs typeface="Arial" pitchFamily="34" charset="0"/>
            </a:endParaRPr>
          </a:p>
        </p:txBody>
      </p:sp>
    </p:spTree>
    <p:extLst>
      <p:ext uri="{BB962C8B-B14F-4D97-AF65-F5344CB8AC3E}">
        <p14:creationId xmlns:p14="http://schemas.microsoft.com/office/powerpoint/2010/main" val="113367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Stanovništvo u BiH</a:t>
            </a:r>
          </a:p>
        </p:txBody>
      </p:sp>
      <p:graphicFrame>
        <p:nvGraphicFramePr>
          <p:cNvPr id="4" name="Content Placeholder 3"/>
          <p:cNvGraphicFramePr>
            <a:graphicFrameLocks noGrp="1"/>
          </p:cNvGraphicFramePr>
          <p:nvPr>
            <p:ph sz="quarter" idx="2"/>
            <p:extLst>
              <p:ext uri="{D42A27DB-BD31-4B8C-83A1-F6EECF244321}">
                <p14:modId xmlns:p14="http://schemas.microsoft.com/office/powerpoint/2010/main" val="184482858"/>
              </p:ext>
            </p:extLst>
          </p:nvPr>
        </p:nvGraphicFramePr>
        <p:xfrm>
          <a:off x="609600" y="2438400"/>
          <a:ext cx="3886200" cy="4355259"/>
        </p:xfrm>
        <a:graphic>
          <a:graphicData uri="http://schemas.openxmlformats.org/drawingml/2006/table">
            <a:tbl>
              <a:tblPr/>
              <a:tblGrid>
                <a:gridCol w="1399032">
                  <a:extLst>
                    <a:ext uri="{9D8B030D-6E8A-4147-A177-3AD203B41FA5}">
                      <a16:colId xmlns:a16="http://schemas.microsoft.com/office/drawing/2014/main" val="20000"/>
                    </a:ext>
                  </a:extLst>
                </a:gridCol>
                <a:gridCol w="1399032">
                  <a:extLst>
                    <a:ext uri="{9D8B030D-6E8A-4147-A177-3AD203B41FA5}">
                      <a16:colId xmlns:a16="http://schemas.microsoft.com/office/drawing/2014/main" val="20001"/>
                    </a:ext>
                  </a:extLst>
                </a:gridCol>
                <a:gridCol w="1088136">
                  <a:extLst>
                    <a:ext uri="{9D8B030D-6E8A-4147-A177-3AD203B41FA5}">
                      <a16:colId xmlns:a16="http://schemas.microsoft.com/office/drawing/2014/main" val="20002"/>
                    </a:ext>
                  </a:extLst>
                </a:gridCol>
              </a:tblGrid>
              <a:tr h="618127">
                <a:tc gridSpan="3">
                  <a:txBody>
                    <a:bodyPr/>
                    <a:lstStyle/>
                    <a:p>
                      <a:pPr algn="ctr"/>
                      <a:r>
                        <a:rPr lang="hr-HR" sz="1800" dirty="0">
                          <a:effectLst/>
                        </a:rPr>
                        <a:t>Izvod iz popisa stanovništva BiH 1991. godine</a:t>
                      </a:r>
                    </a:p>
                  </a:txBody>
                  <a:tcPr marL="77724" marR="77724" anchor="ctr">
                    <a:lnL w="9525" cap="flat" cmpd="sng" algn="ctr">
                      <a:solidFill>
                        <a:srgbClr val="AAAAAA"/>
                      </a:solidFill>
                      <a:prstDash val="solid"/>
                      <a:round/>
                      <a:headEnd type="none" w="med" len="med"/>
                      <a:tailEnd type="none" w="med" len="med"/>
                    </a:lnL>
                    <a:lnR w="9525" cap="flat" cmpd="sng" algn="ctr">
                      <a:solidFill>
                        <a:srgbClr val="50BDF9"/>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1212828">
                <a:tc>
                  <a:txBody>
                    <a:bodyPr/>
                    <a:lstStyle/>
                    <a:p>
                      <a:r>
                        <a:rPr lang="hr-HR" sz="1800" b="1">
                          <a:effectLst/>
                        </a:rPr>
                        <a:t>Narod</a:t>
                      </a:r>
                      <a:endParaRPr lang="hr-HR" sz="180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r>
                        <a:rPr lang="hr-HR" sz="1800" b="1">
                          <a:effectLst/>
                        </a:rPr>
                        <a:t>Broj</a:t>
                      </a:r>
                      <a:endParaRPr lang="hr-HR" sz="180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r>
                        <a:rPr lang="pl-PL" sz="1800" b="1" dirty="0">
                          <a:effectLst/>
                        </a:rPr>
                        <a:t>Udio u ukupnom broju stanovnika</a:t>
                      </a:r>
                      <a:endParaRPr lang="pl-PL" sz="1800" dirty="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297486">
                <a:tc>
                  <a:txBody>
                    <a:bodyPr/>
                    <a:lstStyle/>
                    <a:p>
                      <a:pPr algn="l"/>
                      <a:r>
                        <a:rPr lang="hr-HR" sz="1800" u="none" strike="noStrike" dirty="0">
                          <a:solidFill>
                            <a:schemeClr val="tx1"/>
                          </a:solidFill>
                          <a:effectLst/>
                        </a:rPr>
                        <a:t>Muslimani</a:t>
                      </a:r>
                      <a:endParaRPr lang="hr-HR" sz="1800" dirty="0">
                        <a:solidFill>
                          <a:schemeClr val="tx1"/>
                        </a:solidFill>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hr-HR" sz="1800">
                          <a:effectLst/>
                        </a:rPr>
                        <a:t>1.902.956</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800" b="1">
                          <a:effectLst/>
                        </a:rPr>
                        <a:t>43,47 %</a:t>
                      </a:r>
                      <a:endParaRPr lang="hr-HR" sz="180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97486">
                <a:tc>
                  <a:txBody>
                    <a:bodyPr/>
                    <a:lstStyle/>
                    <a:p>
                      <a:pPr algn="l"/>
                      <a:r>
                        <a:rPr lang="hr-HR" sz="1800" u="none" strike="noStrike" dirty="0">
                          <a:solidFill>
                            <a:schemeClr val="tx1"/>
                          </a:solidFill>
                          <a:effectLst/>
                        </a:rPr>
                        <a:t>Srbi</a:t>
                      </a:r>
                      <a:endParaRPr lang="hr-HR" sz="1800" dirty="0">
                        <a:solidFill>
                          <a:schemeClr val="tx1"/>
                        </a:solidFill>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hr-HR" sz="1800">
                          <a:effectLst/>
                        </a:rPr>
                        <a:t>1.366.104</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800" b="1">
                          <a:effectLst/>
                        </a:rPr>
                        <a:t>31,21 %</a:t>
                      </a:r>
                      <a:endParaRPr lang="hr-HR" sz="180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297486">
                <a:tc>
                  <a:txBody>
                    <a:bodyPr/>
                    <a:lstStyle/>
                    <a:p>
                      <a:pPr algn="l"/>
                      <a:r>
                        <a:rPr lang="hr-HR" sz="1800" u="none" strike="noStrike" dirty="0">
                          <a:solidFill>
                            <a:schemeClr val="tx1"/>
                          </a:solidFill>
                          <a:effectLst/>
                        </a:rPr>
                        <a:t>Hrvati</a:t>
                      </a:r>
                      <a:endParaRPr lang="hr-HR" sz="1800" dirty="0">
                        <a:solidFill>
                          <a:schemeClr val="tx1"/>
                        </a:solidFill>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hr-HR" sz="1800">
                          <a:effectLst/>
                        </a:rPr>
                        <a:t>760.852</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800" b="1" dirty="0">
                          <a:effectLst/>
                        </a:rPr>
                        <a:t>17,38 %</a:t>
                      </a:r>
                      <a:endParaRPr lang="hr-HR" sz="1800" dirty="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97486">
                <a:tc>
                  <a:txBody>
                    <a:bodyPr/>
                    <a:lstStyle/>
                    <a:p>
                      <a:pPr algn="l"/>
                      <a:r>
                        <a:rPr lang="hr-HR" sz="1800" u="none" strike="noStrike" dirty="0">
                          <a:solidFill>
                            <a:schemeClr val="tx1"/>
                          </a:solidFill>
                          <a:effectLst/>
                        </a:rPr>
                        <a:t>Jugoslaveni</a:t>
                      </a:r>
                      <a:endParaRPr lang="hr-HR" sz="1800" dirty="0">
                        <a:solidFill>
                          <a:schemeClr val="tx1"/>
                        </a:solidFill>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hr-HR" sz="1800">
                          <a:effectLst/>
                        </a:rPr>
                        <a:t>242.682</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800" b="1">
                          <a:effectLst/>
                        </a:rPr>
                        <a:t>5,54 %</a:t>
                      </a:r>
                      <a:endParaRPr lang="hr-HR" sz="180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789099">
                <a:tc>
                  <a:txBody>
                    <a:bodyPr/>
                    <a:lstStyle/>
                    <a:p>
                      <a:pPr algn="l"/>
                      <a:r>
                        <a:rPr lang="hr-HR" sz="1800" dirty="0">
                          <a:solidFill>
                            <a:schemeClr val="tx1"/>
                          </a:solidFill>
                          <a:effectLst/>
                        </a:rPr>
                        <a:t>ostali</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hr-HR" sz="1800" dirty="0">
                          <a:effectLst/>
                        </a:rPr>
                        <a:t>104.439</a:t>
                      </a: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hr-HR" sz="1800" b="1" dirty="0">
                          <a:effectLst/>
                        </a:rPr>
                        <a:t>2,38 %</a:t>
                      </a:r>
                      <a:endParaRPr lang="hr-HR" sz="1800" dirty="0">
                        <a:effectLst/>
                      </a:endParaRPr>
                    </a:p>
                  </a:txBody>
                  <a:tcPr marL="77724" marR="7772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9" name="Content Placeholder 8"/>
          <p:cNvSpPr>
            <a:spLocks noGrp="1"/>
          </p:cNvSpPr>
          <p:nvPr>
            <p:ph sz="quarter" idx="4"/>
          </p:nvPr>
        </p:nvSpPr>
        <p:spPr>
          <a:xfrm>
            <a:off x="4645025" y="1676400"/>
            <a:ext cx="4041775" cy="4449763"/>
          </a:xfrm>
        </p:spPr>
        <p:txBody>
          <a:bodyPr>
            <a:normAutofit/>
          </a:bodyPr>
          <a:lstStyle/>
          <a:p>
            <a:pPr marL="0" indent="0">
              <a:buNone/>
            </a:pPr>
            <a:r>
              <a:rPr lang="hr-HR" sz="1800" dirty="0">
                <a:latin typeface="Arial" pitchFamily="34" charset="0"/>
                <a:cs typeface="Arial" pitchFamily="34" charset="0"/>
              </a:rPr>
              <a:t>Etnička struktura stanovništva 1991.</a:t>
            </a:r>
          </a:p>
        </p:txBody>
      </p:sp>
      <p:sp>
        <p:nvSpPr>
          <p:cNvPr id="7" name="Text Placeholder 6"/>
          <p:cNvSpPr>
            <a:spLocks noGrp="1"/>
          </p:cNvSpPr>
          <p:nvPr>
            <p:ph type="body" sz="quarter" idx="1"/>
          </p:nvPr>
        </p:nvSpPr>
        <p:spPr/>
        <p:txBody>
          <a:bodyPr/>
          <a:lstStyle/>
          <a:p>
            <a:r>
              <a:rPr lang="hr-HR" dirty="0"/>
              <a:t> </a:t>
            </a:r>
          </a:p>
        </p:txBody>
      </p:sp>
      <p:sp>
        <p:nvSpPr>
          <p:cNvPr id="8" name="Text Placeholder 7"/>
          <p:cNvSpPr>
            <a:spLocks noGrp="1"/>
          </p:cNvSpPr>
          <p:nvPr>
            <p:ph type="body" sz="quarter" idx="3"/>
          </p:nvPr>
        </p:nvSpPr>
        <p:spPr/>
        <p:txBody>
          <a:bodyPr/>
          <a:lstStyle/>
          <a:p>
            <a:r>
              <a:rPr lang="hr-HR"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365487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9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Nakon izbora</a:t>
            </a:r>
          </a:p>
        </p:txBody>
      </p:sp>
      <p:sp>
        <p:nvSpPr>
          <p:cNvPr id="8" name="Content Placeholder 7"/>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 Unatoč tome što su se navedene stranke uspjele dogovoriti oko uspostave koalicijske vlasti, njihovo daljnje usuglašeno djelovanje bilo je krajnje otežano</a:t>
            </a:r>
          </a:p>
          <a:p>
            <a:pPr marL="0" indent="0">
              <a:buNone/>
            </a:pPr>
            <a:r>
              <a:rPr lang="hr-HR" sz="1800" dirty="0">
                <a:latin typeface="Arial" pitchFamily="34" charset="0"/>
                <a:cs typeface="Arial" pitchFamily="34" charset="0"/>
              </a:rPr>
              <a:t>- HDZ se zalagao za konfederalizaciju zajedničke države,dok se SDS zalagao za transformaciju Jugoslavije u unitarnu državnu tvorevinu,a </a:t>
            </a:r>
            <a:r>
              <a:rPr lang="pl-PL" sz="1800" dirty="0">
                <a:latin typeface="Arial" pitchFamily="34" charset="0"/>
                <a:cs typeface="Arial" pitchFamily="34" charset="0"/>
              </a:rPr>
              <a:t>SDA je načelno bio za njezinu konfederalizaciju</a:t>
            </a:r>
          </a:p>
          <a:p>
            <a:pPr marL="0" indent="0">
              <a:buNone/>
            </a:pPr>
            <a:r>
              <a:rPr lang="pl-PL" sz="1800" dirty="0">
                <a:latin typeface="Arial" pitchFamily="34" charset="0"/>
                <a:cs typeface="Arial" pitchFamily="34" charset="0"/>
              </a:rPr>
              <a:t>- </a:t>
            </a:r>
            <a:r>
              <a:rPr lang="vi-VN" sz="1800" dirty="0">
                <a:latin typeface="Arial" pitchFamily="34" charset="0"/>
                <a:cs typeface="Arial" pitchFamily="34" charset="0"/>
              </a:rPr>
              <a:t>početkom listopada 1991. stvoreni uvjeti za nastanak neformalne hrvatsko-muslimanske koalicije, koja, koristeći se pogodnim međunarodnim okolnostima, otpočinje djelovati prema bosanskohercegovačkoj neovisnosti.</a:t>
            </a:r>
            <a:endParaRPr lang="hr-HR" sz="1800" dirty="0">
              <a:latin typeface="Arial" pitchFamily="34" charset="0"/>
              <a:cs typeface="Arial" pitchFamily="34" charset="0"/>
            </a:endParaRPr>
          </a:p>
          <a:p>
            <a:pPr marL="0" indent="0">
              <a:buNone/>
            </a:pPr>
            <a:r>
              <a:rPr lang="hr-HR" sz="1800" dirty="0">
                <a:latin typeface="Arial" pitchFamily="34" charset="0"/>
                <a:cs typeface="Arial" pitchFamily="34" charset="0"/>
              </a:rPr>
              <a:t>- 15. listopada 1991., Skupština SR Bosne i Hercegovine u Sarajevu donijela je Memorandum o suverenosti Bosni i Hercegovine (Pismo namjerama) i Platformu o položaju BiH</a:t>
            </a:r>
          </a:p>
        </p:txBody>
      </p:sp>
    </p:spTree>
    <p:extLst>
      <p:ext uri="{BB962C8B-B14F-4D97-AF65-F5344CB8AC3E}">
        <p14:creationId xmlns:p14="http://schemas.microsoft.com/office/powerpoint/2010/main" val="274505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Stvaranje Republike Srpske</a:t>
            </a:r>
          </a:p>
        </p:txBody>
      </p:sp>
      <p:sp>
        <p:nvSpPr>
          <p:cNvPr id="3" name="Content Placeholder 2"/>
          <p:cNvSpPr>
            <a:spLocks noGrp="1"/>
          </p:cNvSpPr>
          <p:nvPr>
            <p:ph sz="quarter" idx="1"/>
          </p:nvPr>
        </p:nvSpPr>
        <p:spPr/>
        <p:txBody>
          <a:bodyPr>
            <a:normAutofit/>
          </a:bodyPr>
          <a:lstStyle/>
          <a:p>
            <a:pPr marL="0" indent="0">
              <a:buNone/>
            </a:pPr>
            <a:r>
              <a:rPr lang="hr-HR" sz="1800" dirty="0">
                <a:latin typeface="Arial" pitchFamily="34" charset="0"/>
                <a:cs typeface="Arial" pitchFamily="34" charset="0"/>
              </a:rPr>
              <a:t>- nakon izbora, Srbi osnivaju </a:t>
            </a:r>
            <a:r>
              <a:rPr lang="pl-PL" sz="1800" dirty="0">
                <a:latin typeface="Arial" pitchFamily="34" charset="0"/>
                <a:cs typeface="Arial" pitchFamily="34" charset="0"/>
              </a:rPr>
              <a:t> po općinama nelegalna "nacionalna vijeća", koja u proljeće 1991. prerastaju u "zajednice općina„</a:t>
            </a:r>
          </a:p>
          <a:p>
            <a:pPr marL="0" indent="0">
              <a:buNone/>
            </a:pPr>
            <a:r>
              <a:rPr lang="pl-PL" sz="1800" dirty="0">
                <a:latin typeface="Arial" pitchFamily="34" charset="0"/>
                <a:cs typeface="Arial" pitchFamily="34" charset="0"/>
              </a:rPr>
              <a:t>-</a:t>
            </a:r>
            <a:r>
              <a:rPr lang="hr-HR" sz="1800" dirty="0">
                <a:latin typeface="Arial" pitchFamily="34" charset="0"/>
                <a:cs typeface="Arial" pitchFamily="34" charset="0"/>
              </a:rPr>
              <a:t> Srbi u Bosni i Hercegovini raspisuju za 9 i 10. studenoga 1991. godine referendum srpskog naroda. Srbi na tom referendumu izglasavaju stvaranje samostalne srpske republike na teritoriju Bosne i Hercegovine s namjerom da se priključe ostacima Jugoslavije.</a:t>
            </a:r>
            <a:endParaRPr lang="pl-PL" sz="1800" dirty="0">
              <a:latin typeface="Arial" pitchFamily="34" charset="0"/>
              <a:cs typeface="Arial" pitchFamily="34" charset="0"/>
            </a:endParaRPr>
          </a:p>
          <a:p>
            <a:pPr marL="0" indent="0">
              <a:buNone/>
            </a:pPr>
            <a:r>
              <a:rPr lang="hr-HR" sz="1800" dirty="0">
                <a:latin typeface="Arial" pitchFamily="34" charset="0"/>
                <a:cs typeface="Arial" pitchFamily="34" charset="0"/>
              </a:rPr>
              <a:t>- 24. listopada 1991. Srpski članovi Skupštine, napuštaju središnji parlament u Sarajevu i formiraju Skupštinu srpskog naroda u Bosni i Hercegovini,što označava kraj troetničke koalicije.</a:t>
            </a:r>
          </a:p>
          <a:p>
            <a:pPr marL="0" indent="0">
              <a:buNone/>
            </a:pPr>
            <a:r>
              <a:rPr lang="hr-HR" sz="1800" dirty="0">
                <a:latin typeface="Arial" pitchFamily="34" charset="0"/>
                <a:cs typeface="Arial" pitchFamily="34" charset="0"/>
              </a:rPr>
              <a:t>- 28. veljače 1992. donijet Ustav,u kojem je proglašena dijelom Jugoslavenske federalne države</a:t>
            </a:r>
          </a:p>
          <a:p>
            <a:pPr marL="0" indent="0">
              <a:buNone/>
            </a:pPr>
            <a:r>
              <a:rPr lang="hr-HR" sz="1800" dirty="0">
                <a:latin typeface="Arial" pitchFamily="34" charset="0"/>
                <a:cs typeface="Arial" pitchFamily="34" charset="0"/>
              </a:rPr>
              <a:t>				</a:t>
            </a:r>
          </a:p>
          <a:p>
            <a:pPr marL="0" indent="0">
              <a:buNone/>
            </a:pPr>
            <a:r>
              <a:rPr lang="hr-HR" sz="1800" dirty="0">
                <a:latin typeface="Arial" pitchFamily="34" charset="0"/>
                <a:cs typeface="Arial" pitchFamily="34" charset="0"/>
              </a:rPr>
              <a:t>			¸   </a:t>
            </a:r>
          </a:p>
          <a:p>
            <a:pPr marL="0" indent="0">
              <a:buNone/>
            </a:pPr>
            <a:r>
              <a:rPr lang="hr-HR" sz="1800" dirty="0">
                <a:latin typeface="Arial" pitchFamily="34" charset="0"/>
                <a:cs typeface="Arial" pitchFamily="34" charset="0"/>
              </a:rPr>
              <a:t>			    zastava Republike Srpske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514350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31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Stvaranje hrvatskih zajednica</a:t>
            </a:r>
          </a:p>
        </p:txBody>
      </p:sp>
      <p:sp>
        <p:nvSpPr>
          <p:cNvPr id="3" name="Content Placeholder 2"/>
          <p:cNvSpPr>
            <a:spLocks noGrp="1"/>
          </p:cNvSpPr>
          <p:nvPr>
            <p:ph sz="quarter" idx="1"/>
          </p:nvPr>
        </p:nvSpPr>
        <p:spPr/>
        <p:txBody>
          <a:bodyPr>
            <a:normAutofit/>
          </a:bodyPr>
          <a:lstStyle/>
          <a:p>
            <a:pPr marL="0" indent="0">
              <a:buNone/>
            </a:pPr>
            <a:r>
              <a:rPr lang="hr-HR" sz="2000" dirty="0"/>
              <a:t>- Osnivanje hrvatskih zajednica</a:t>
            </a:r>
          </a:p>
          <a:p>
            <a:pPr marL="0" indent="0">
              <a:buNone/>
            </a:pPr>
            <a:r>
              <a:rPr lang="hr-HR" sz="2000" dirty="0"/>
              <a:t>	12. studenog 1991. Bosanska Posavina</a:t>
            </a:r>
          </a:p>
          <a:p>
            <a:pPr marL="0" indent="0">
              <a:buNone/>
            </a:pPr>
            <a:r>
              <a:rPr lang="hr-HR" sz="2000" dirty="0"/>
              <a:t>	18. studenog 1991. Herceg-Bosna</a:t>
            </a:r>
          </a:p>
          <a:p>
            <a:pPr marL="0" indent="0">
              <a:buNone/>
            </a:pPr>
            <a:r>
              <a:rPr lang="hr-HR" sz="2000" dirty="0"/>
              <a:t>	14. siječnja 1992. Usora</a:t>
            </a:r>
          </a:p>
          <a:p>
            <a:pPr marL="0" indent="0">
              <a:buNone/>
            </a:pPr>
            <a:r>
              <a:rPr lang="hr-HR" sz="2000" dirty="0"/>
              <a:t>	27. siječnja 1992 Srednja Bosna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886200" cy="456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8178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445</TotalTime>
  <Words>2707</Words>
  <Application>Microsoft Office PowerPoint</Application>
  <PresentationFormat>Prikaz na zaslonu (4:3)</PresentationFormat>
  <Paragraphs>196</Paragraphs>
  <Slides>31</Slides>
  <Notes>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31</vt:i4>
      </vt:variant>
    </vt:vector>
  </HeadingPairs>
  <TitlesOfParts>
    <vt:vector size="38" baseType="lpstr">
      <vt:lpstr>Arial</vt:lpstr>
      <vt:lpstr>Calibri</vt:lpstr>
      <vt:lpstr>Tahoma</vt:lpstr>
      <vt:lpstr>Tw Cen MT</vt:lpstr>
      <vt:lpstr>Wingdings</vt:lpstr>
      <vt:lpstr>Wingdings 2</vt:lpstr>
      <vt:lpstr>Median</vt:lpstr>
      <vt:lpstr>Rat u Bosni i Hercegovini</vt:lpstr>
      <vt:lpstr> Političko stanje prije početka rata u Jugoslaviji </vt:lpstr>
      <vt:lpstr> Političko stanje prije početka rata u Jugoslaviji </vt:lpstr>
      <vt:lpstr>Političko stanje prije početka rata u Bosni i Hercegovini </vt:lpstr>
      <vt:lpstr>Političko stanje prije početka rata u Bosni i Hercegovini </vt:lpstr>
      <vt:lpstr>Stanovništvo u BiH</vt:lpstr>
      <vt:lpstr>Nakon izbora</vt:lpstr>
      <vt:lpstr>Stvaranje Republike Srpske</vt:lpstr>
      <vt:lpstr>Stvaranje hrvatskih zajednica</vt:lpstr>
      <vt:lpstr>Republika Bosna i Hercegovina</vt:lpstr>
      <vt:lpstr>Početak RBiH</vt:lpstr>
      <vt:lpstr>Carrington-Cutileirov mirovni plan </vt:lpstr>
      <vt:lpstr>Početak rata u BiH</vt:lpstr>
      <vt:lpstr>Vojne snage i posljedice</vt:lpstr>
      <vt:lpstr>Sarajevo</vt:lpstr>
      <vt:lpstr>Posavina</vt:lpstr>
      <vt:lpstr>Hercegovina</vt:lpstr>
      <vt:lpstr>Ostali dijelovi</vt:lpstr>
      <vt:lpstr>Podrinje</vt:lpstr>
      <vt:lpstr>Vance-Owenov mirovni plan </vt:lpstr>
      <vt:lpstr>Bošnjačko-hrvatski sukob</vt:lpstr>
      <vt:lpstr>Owen-Stoltenbergov mirovni plan</vt:lpstr>
      <vt:lpstr>Zaštićene zone </vt:lpstr>
      <vt:lpstr>Washingtonski sporazum </vt:lpstr>
      <vt:lpstr>Prvi veći uspjesi Bošnjaka i Hrvata </vt:lpstr>
      <vt:lpstr>Mirovni plan velikih sila </vt:lpstr>
      <vt:lpstr>Srebrenica</vt:lpstr>
      <vt:lpstr>Diplomatski pritisci na hrvatsku i bošnjačku stranu</vt:lpstr>
      <vt:lpstr>Daytonski sporazum</vt:lpstr>
      <vt:lpstr>Žrtve</vt:lpstr>
      <vt:lpstr>    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 u Bosni i Hercegovini</dc:title>
  <dc:creator>User</dc:creator>
  <cp:lastModifiedBy>Abelina Finek</cp:lastModifiedBy>
  <cp:revision>34</cp:revision>
  <dcterms:created xsi:type="dcterms:W3CDTF">2023-05-28T19:44:47Z</dcterms:created>
  <dcterms:modified xsi:type="dcterms:W3CDTF">2023-06-11T15:17:03Z</dcterms:modified>
</cp:coreProperties>
</file>