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29" r:id="rId1"/>
  </p:sldMasterIdLst>
  <p:notesMasterIdLst>
    <p:notesMasterId r:id="rId22"/>
  </p:notesMasterIdLst>
  <p:sldIdLst>
    <p:sldId id="258" r:id="rId2"/>
    <p:sldId id="314" r:id="rId3"/>
    <p:sldId id="260" r:id="rId4"/>
    <p:sldId id="262" r:id="rId5"/>
    <p:sldId id="306" r:id="rId6"/>
    <p:sldId id="308" r:id="rId7"/>
    <p:sldId id="263" r:id="rId8"/>
    <p:sldId id="270" r:id="rId9"/>
    <p:sldId id="309" r:id="rId10"/>
    <p:sldId id="261" r:id="rId11"/>
    <p:sldId id="266" r:id="rId12"/>
    <p:sldId id="259" r:id="rId13"/>
    <p:sldId id="310" r:id="rId14"/>
    <p:sldId id="265" r:id="rId15"/>
    <p:sldId id="268" r:id="rId16"/>
    <p:sldId id="311" r:id="rId17"/>
    <p:sldId id="312" r:id="rId18"/>
    <p:sldId id="313" r:id="rId19"/>
    <p:sldId id="267" r:id="rId20"/>
    <p:sldId id="273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7397C0E-6195-428F-BBA9-37E050E5F14F}">
  <a:tblStyle styleId="{37397C0E-6195-428F-BBA9-37E050E5F14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g22d10e5b339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2" name="Google Shape;1342;g22d10e5b339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g219b7805807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1" name="Google Shape;1411;g219b7805807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g219b7805807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3" name="Google Shape;1463;g219b7805807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g230a04a7800_0_2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3" name="Google Shape;1393;g230a04a7800_0_2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g230a04a7800_0_2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3" name="Google Shape;1393;g230a04a7800_0_2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7687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g219b7805807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6" name="Google Shape;1446;g219b7805807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g219b780580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2" name="Google Shape;1482;g219b780580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g219b7805807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6" name="Google Shape;1446;g219b7805807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78076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g219b7805807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6" name="Google Shape;1446;g219b7805807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57348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g219b780580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7" name="Google Shape;1477;g219b780580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3" name="Google Shape;1773;g219b7805807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4" name="Google Shape;1774;g219b7805807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g22d10e5b339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2" name="Google Shape;1342;g22d10e5b339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4693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230a04a7800_0_2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5" name="Google Shape;1405;g230a04a7800_0_2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22d10e5b339_0_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9" name="Google Shape;1419;g22d10e5b339_0_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22d10e5b339_0_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9" name="Google Shape;1419;g22d10e5b339_0_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6828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22d10e5b339_0_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9" name="Google Shape;1419;g22d10e5b339_0_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7051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g22d10e5b339_0_6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3" name="Google Shape;1433;g22d10e5b339_0_6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g219b7805807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7" name="Google Shape;1547;g219b7805807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g219b7805807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7" name="Google Shape;1547;g219b7805807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5591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1885950"/>
            <a:ext cx="6686549" cy="169708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583035"/>
            <a:ext cx="6686549" cy="84471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242858"/>
            <a:ext cx="1308489" cy="583942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397155"/>
            <a:ext cx="584825" cy="273844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84847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57200"/>
            <a:ext cx="6686549" cy="233778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29357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628900"/>
            <a:ext cx="5652416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168816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828800"/>
            <a:ext cx="6686550" cy="204363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15322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97429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70555"/>
            <a:ext cx="6686549" cy="2160015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05745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80323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470554"/>
            <a:ext cx="1655701" cy="396286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470554"/>
            <a:ext cx="4857750" cy="39628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57668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3"/>
          <p:cNvSpPr txBox="1">
            <a:spLocks noGrp="1"/>
          </p:cNvSpPr>
          <p:nvPr>
            <p:ph type="title" hasCustomPrompt="1"/>
          </p:nvPr>
        </p:nvSpPr>
        <p:spPr>
          <a:xfrm>
            <a:off x="1006913" y="1719250"/>
            <a:ext cx="873000" cy="49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21" name="Google Shape;521;p13"/>
          <p:cNvSpPr txBox="1">
            <a:spLocks noGrp="1"/>
          </p:cNvSpPr>
          <p:nvPr>
            <p:ph type="subTitle" idx="1"/>
          </p:nvPr>
        </p:nvSpPr>
        <p:spPr>
          <a:xfrm>
            <a:off x="1954038" y="1992296"/>
            <a:ext cx="2336400" cy="670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13"/>
          <p:cNvSpPr txBox="1">
            <a:spLocks noGrp="1"/>
          </p:cNvSpPr>
          <p:nvPr>
            <p:ph type="title" idx="2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13"/>
          <p:cNvSpPr txBox="1">
            <a:spLocks noGrp="1"/>
          </p:cNvSpPr>
          <p:nvPr>
            <p:ph type="subTitle" idx="3"/>
          </p:nvPr>
        </p:nvSpPr>
        <p:spPr>
          <a:xfrm>
            <a:off x="1954038" y="1422050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i="1">
                <a:solidFill>
                  <a:schemeClr val="dk2"/>
                </a:solidFill>
                <a:latin typeface="Prociono"/>
                <a:ea typeface="Prociono"/>
                <a:cs typeface="Prociono"/>
                <a:sym typeface="Procion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43" name="Google Shape;543;p13"/>
          <p:cNvSpPr txBox="1">
            <a:spLocks noGrp="1"/>
          </p:cNvSpPr>
          <p:nvPr>
            <p:ph type="title" idx="4" hasCustomPrompt="1"/>
          </p:nvPr>
        </p:nvSpPr>
        <p:spPr>
          <a:xfrm>
            <a:off x="4853538" y="1719250"/>
            <a:ext cx="873000" cy="49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44" name="Google Shape;544;p13"/>
          <p:cNvSpPr txBox="1">
            <a:spLocks noGrp="1"/>
          </p:cNvSpPr>
          <p:nvPr>
            <p:ph type="subTitle" idx="5"/>
          </p:nvPr>
        </p:nvSpPr>
        <p:spPr>
          <a:xfrm>
            <a:off x="5800663" y="1992296"/>
            <a:ext cx="2336400" cy="670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13"/>
          <p:cNvSpPr txBox="1">
            <a:spLocks noGrp="1"/>
          </p:cNvSpPr>
          <p:nvPr>
            <p:ph type="subTitle" idx="6"/>
          </p:nvPr>
        </p:nvSpPr>
        <p:spPr>
          <a:xfrm>
            <a:off x="5800663" y="1422050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i="1">
                <a:solidFill>
                  <a:schemeClr val="dk2"/>
                </a:solidFill>
                <a:latin typeface="Prociono"/>
                <a:ea typeface="Prociono"/>
                <a:cs typeface="Prociono"/>
                <a:sym typeface="Procion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46" name="Google Shape;546;p13"/>
          <p:cNvSpPr txBox="1">
            <a:spLocks noGrp="1"/>
          </p:cNvSpPr>
          <p:nvPr>
            <p:ph type="title" idx="7" hasCustomPrompt="1"/>
          </p:nvPr>
        </p:nvSpPr>
        <p:spPr>
          <a:xfrm>
            <a:off x="1006913" y="3328800"/>
            <a:ext cx="873000" cy="49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47" name="Google Shape;547;p13"/>
          <p:cNvSpPr txBox="1">
            <a:spLocks noGrp="1"/>
          </p:cNvSpPr>
          <p:nvPr>
            <p:ph type="subTitle" idx="8"/>
          </p:nvPr>
        </p:nvSpPr>
        <p:spPr>
          <a:xfrm>
            <a:off x="1954038" y="3601846"/>
            <a:ext cx="2336400" cy="670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8" name="Google Shape;548;p13"/>
          <p:cNvSpPr txBox="1">
            <a:spLocks noGrp="1"/>
          </p:cNvSpPr>
          <p:nvPr>
            <p:ph type="subTitle" idx="9"/>
          </p:nvPr>
        </p:nvSpPr>
        <p:spPr>
          <a:xfrm>
            <a:off x="1954038" y="3031600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i="1">
                <a:solidFill>
                  <a:schemeClr val="dk2"/>
                </a:solidFill>
                <a:latin typeface="Prociono"/>
                <a:ea typeface="Prociono"/>
                <a:cs typeface="Prociono"/>
                <a:sym typeface="Procion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49" name="Google Shape;549;p13"/>
          <p:cNvSpPr txBox="1">
            <a:spLocks noGrp="1"/>
          </p:cNvSpPr>
          <p:nvPr>
            <p:ph type="title" idx="13" hasCustomPrompt="1"/>
          </p:nvPr>
        </p:nvSpPr>
        <p:spPr>
          <a:xfrm>
            <a:off x="4853538" y="3328800"/>
            <a:ext cx="873000" cy="49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0" name="Google Shape;550;p13"/>
          <p:cNvSpPr txBox="1">
            <a:spLocks noGrp="1"/>
          </p:cNvSpPr>
          <p:nvPr>
            <p:ph type="subTitle" idx="14"/>
          </p:nvPr>
        </p:nvSpPr>
        <p:spPr>
          <a:xfrm>
            <a:off x="5800663" y="3601846"/>
            <a:ext cx="2336400" cy="670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1" name="Google Shape;551;p13"/>
          <p:cNvSpPr txBox="1">
            <a:spLocks noGrp="1"/>
          </p:cNvSpPr>
          <p:nvPr>
            <p:ph type="subTitle" idx="15"/>
          </p:nvPr>
        </p:nvSpPr>
        <p:spPr>
          <a:xfrm>
            <a:off x="5800663" y="3031600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i="1">
                <a:solidFill>
                  <a:schemeClr val="dk2"/>
                </a:solidFill>
                <a:latin typeface="Prociono"/>
                <a:ea typeface="Prociono"/>
                <a:cs typeface="Prociono"/>
                <a:sym typeface="Procion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7575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9"/>
          <p:cNvSpPr txBox="1">
            <a:spLocks noGrp="1"/>
          </p:cNvSpPr>
          <p:nvPr>
            <p:ph type="title"/>
          </p:nvPr>
        </p:nvSpPr>
        <p:spPr>
          <a:xfrm>
            <a:off x="2061900" y="1254425"/>
            <a:ext cx="50202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19" name="Google Shape;319;p9"/>
          <p:cNvSpPr txBox="1">
            <a:spLocks noGrp="1"/>
          </p:cNvSpPr>
          <p:nvPr>
            <p:ph type="subTitle" idx="1"/>
          </p:nvPr>
        </p:nvSpPr>
        <p:spPr>
          <a:xfrm>
            <a:off x="2484300" y="2210700"/>
            <a:ext cx="4175400" cy="15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75205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24"/>
          <p:cNvSpPr txBox="1">
            <a:spLocks noGrp="1"/>
          </p:cNvSpPr>
          <p:nvPr>
            <p:ph type="subTitle" idx="1"/>
          </p:nvPr>
        </p:nvSpPr>
        <p:spPr>
          <a:xfrm>
            <a:off x="860587" y="1958250"/>
            <a:ext cx="3478500" cy="93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6" name="Google Shape;876;p24"/>
          <p:cNvSpPr txBox="1">
            <a:spLocks noGrp="1"/>
          </p:cNvSpPr>
          <p:nvPr>
            <p:ph type="subTitle" idx="2"/>
          </p:nvPr>
        </p:nvSpPr>
        <p:spPr>
          <a:xfrm>
            <a:off x="860587" y="1388000"/>
            <a:ext cx="34785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i="1">
                <a:solidFill>
                  <a:schemeClr val="dk2"/>
                </a:solidFill>
                <a:latin typeface="Prociono"/>
                <a:ea typeface="Prociono"/>
                <a:cs typeface="Prociono"/>
                <a:sym typeface="Procion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77" name="Google Shape;877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78" name="Google Shape;878;p24"/>
          <p:cNvSpPr txBox="1">
            <a:spLocks noGrp="1"/>
          </p:cNvSpPr>
          <p:nvPr>
            <p:ph type="subTitle" idx="3"/>
          </p:nvPr>
        </p:nvSpPr>
        <p:spPr>
          <a:xfrm>
            <a:off x="4804913" y="1958250"/>
            <a:ext cx="3478500" cy="93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9" name="Google Shape;879;p24"/>
          <p:cNvSpPr txBox="1">
            <a:spLocks noGrp="1"/>
          </p:cNvSpPr>
          <p:nvPr>
            <p:ph type="subTitle" idx="4"/>
          </p:nvPr>
        </p:nvSpPr>
        <p:spPr>
          <a:xfrm>
            <a:off x="4804913" y="1388000"/>
            <a:ext cx="34785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i="1">
                <a:solidFill>
                  <a:schemeClr val="dk2"/>
                </a:solidFill>
                <a:latin typeface="Prociono"/>
                <a:ea typeface="Prociono"/>
                <a:cs typeface="Prociono"/>
                <a:sym typeface="Procion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80" name="Google Shape;880;p24"/>
          <p:cNvSpPr txBox="1">
            <a:spLocks noGrp="1"/>
          </p:cNvSpPr>
          <p:nvPr>
            <p:ph type="subTitle" idx="5"/>
          </p:nvPr>
        </p:nvSpPr>
        <p:spPr>
          <a:xfrm>
            <a:off x="1636026" y="3745775"/>
            <a:ext cx="6545700" cy="69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1" name="Google Shape;881;p24"/>
          <p:cNvSpPr txBox="1">
            <a:spLocks noGrp="1"/>
          </p:cNvSpPr>
          <p:nvPr>
            <p:ph type="subTitle" idx="6"/>
          </p:nvPr>
        </p:nvSpPr>
        <p:spPr>
          <a:xfrm>
            <a:off x="1636026" y="3175525"/>
            <a:ext cx="65457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i="1">
                <a:solidFill>
                  <a:schemeClr val="dk2"/>
                </a:solidFill>
                <a:latin typeface="Prociono"/>
                <a:ea typeface="Prociono"/>
                <a:cs typeface="Prociono"/>
                <a:sym typeface="Procion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903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600200"/>
            <a:ext cx="6686550" cy="28332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756590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4"/>
          <p:cNvSpPr txBox="1">
            <a:spLocks noGrp="1"/>
          </p:cNvSpPr>
          <p:nvPr>
            <p:ph type="title"/>
          </p:nvPr>
        </p:nvSpPr>
        <p:spPr>
          <a:xfrm>
            <a:off x="2211600" y="3210088"/>
            <a:ext cx="47208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55" name="Google Shape;555;p14"/>
          <p:cNvSpPr txBox="1">
            <a:spLocks noGrp="1"/>
          </p:cNvSpPr>
          <p:nvPr>
            <p:ph type="subTitle" idx="1"/>
          </p:nvPr>
        </p:nvSpPr>
        <p:spPr>
          <a:xfrm>
            <a:off x="2211600" y="1401513"/>
            <a:ext cx="4720800" cy="18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7794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03" name="Google Shape;903;p25"/>
          <p:cNvSpPr txBox="1">
            <a:spLocks noGrp="1"/>
          </p:cNvSpPr>
          <p:nvPr>
            <p:ph type="subTitle" idx="1"/>
          </p:nvPr>
        </p:nvSpPr>
        <p:spPr>
          <a:xfrm>
            <a:off x="720000" y="2552876"/>
            <a:ext cx="2336400" cy="1949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4" name="Google Shape;904;p25"/>
          <p:cNvSpPr txBox="1">
            <a:spLocks noGrp="1"/>
          </p:cNvSpPr>
          <p:nvPr>
            <p:ph type="subTitle" idx="2"/>
          </p:nvPr>
        </p:nvSpPr>
        <p:spPr>
          <a:xfrm>
            <a:off x="719988" y="2001850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i="1">
                <a:solidFill>
                  <a:schemeClr val="dk2"/>
                </a:solidFill>
                <a:latin typeface="Prociono"/>
                <a:ea typeface="Prociono"/>
                <a:cs typeface="Prociono"/>
                <a:sym typeface="Procion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05" name="Google Shape;905;p25"/>
          <p:cNvSpPr txBox="1">
            <a:spLocks noGrp="1"/>
          </p:cNvSpPr>
          <p:nvPr>
            <p:ph type="subTitle" idx="3"/>
          </p:nvPr>
        </p:nvSpPr>
        <p:spPr>
          <a:xfrm>
            <a:off x="3494675" y="2090662"/>
            <a:ext cx="2336400" cy="1949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6" name="Google Shape;906;p25"/>
          <p:cNvSpPr txBox="1">
            <a:spLocks noGrp="1"/>
          </p:cNvSpPr>
          <p:nvPr>
            <p:ph type="subTitle" idx="4"/>
          </p:nvPr>
        </p:nvSpPr>
        <p:spPr>
          <a:xfrm>
            <a:off x="3494663" y="1498950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i="1">
                <a:solidFill>
                  <a:schemeClr val="dk2"/>
                </a:solidFill>
                <a:latin typeface="Prociono"/>
                <a:ea typeface="Prociono"/>
                <a:cs typeface="Prociono"/>
                <a:sym typeface="Procion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07" name="Google Shape;907;p25"/>
          <p:cNvSpPr txBox="1">
            <a:spLocks noGrp="1"/>
          </p:cNvSpPr>
          <p:nvPr>
            <p:ph type="subTitle" idx="5"/>
          </p:nvPr>
        </p:nvSpPr>
        <p:spPr>
          <a:xfrm>
            <a:off x="6211375" y="2552876"/>
            <a:ext cx="2336400" cy="1949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8" name="Google Shape;908;p25"/>
          <p:cNvSpPr txBox="1">
            <a:spLocks noGrp="1"/>
          </p:cNvSpPr>
          <p:nvPr>
            <p:ph type="subTitle" idx="6"/>
          </p:nvPr>
        </p:nvSpPr>
        <p:spPr>
          <a:xfrm>
            <a:off x="6211363" y="2001850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i="1">
                <a:solidFill>
                  <a:schemeClr val="dk2"/>
                </a:solidFill>
                <a:latin typeface="Prociono"/>
                <a:ea typeface="Prociono"/>
                <a:cs typeface="Prociono"/>
                <a:sym typeface="Procion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6786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"/>
          <p:cNvSpPr txBox="1">
            <a:spLocks noGrp="1"/>
          </p:cNvSpPr>
          <p:nvPr>
            <p:ph type="title"/>
          </p:nvPr>
        </p:nvSpPr>
        <p:spPr>
          <a:xfrm>
            <a:off x="1531488" y="2252838"/>
            <a:ext cx="31134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6" name="Google Shape;136;p3"/>
          <p:cNvSpPr txBox="1">
            <a:spLocks noGrp="1"/>
          </p:cNvSpPr>
          <p:nvPr>
            <p:ph type="title" idx="2" hasCustomPrompt="1"/>
          </p:nvPr>
        </p:nvSpPr>
        <p:spPr>
          <a:xfrm>
            <a:off x="3879000" y="804738"/>
            <a:ext cx="1386000" cy="6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3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7" name="Google Shape;137;p3"/>
          <p:cNvSpPr txBox="1">
            <a:spLocks noGrp="1"/>
          </p:cNvSpPr>
          <p:nvPr>
            <p:ph type="subTitle" idx="1"/>
          </p:nvPr>
        </p:nvSpPr>
        <p:spPr>
          <a:xfrm>
            <a:off x="5169488" y="2359950"/>
            <a:ext cx="2271600" cy="6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91303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15"/>
          <p:cNvSpPr txBox="1">
            <a:spLocks noGrp="1"/>
          </p:cNvSpPr>
          <p:nvPr>
            <p:ph type="subTitle" idx="1"/>
          </p:nvPr>
        </p:nvSpPr>
        <p:spPr>
          <a:xfrm>
            <a:off x="5494250" y="3296875"/>
            <a:ext cx="2934600" cy="10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4" name="Google Shape;654;p15"/>
          <p:cNvSpPr txBox="1">
            <a:spLocks noGrp="1"/>
          </p:cNvSpPr>
          <p:nvPr>
            <p:ph type="title"/>
          </p:nvPr>
        </p:nvSpPr>
        <p:spPr>
          <a:xfrm>
            <a:off x="720000" y="3210925"/>
            <a:ext cx="4474200" cy="12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55" name="Google Shape;655;p15"/>
          <p:cNvSpPr>
            <a:spLocks noGrp="1"/>
          </p:cNvSpPr>
          <p:nvPr>
            <p:ph type="pic" idx="2"/>
          </p:nvPr>
        </p:nvSpPr>
        <p:spPr>
          <a:xfrm>
            <a:off x="1603103" y="710917"/>
            <a:ext cx="5937900" cy="2008200"/>
          </a:xfrm>
          <a:prstGeom prst="ellipse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411269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28" name="Google Shape;828;p22"/>
          <p:cNvSpPr txBox="1">
            <a:spLocks noGrp="1"/>
          </p:cNvSpPr>
          <p:nvPr>
            <p:ph type="subTitle" idx="1"/>
          </p:nvPr>
        </p:nvSpPr>
        <p:spPr>
          <a:xfrm>
            <a:off x="720000" y="1500375"/>
            <a:ext cx="4180200" cy="27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Prociono"/>
              <a:buAutoNum type="arabicPeriod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19375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7"/>
          <p:cNvSpPr txBox="1">
            <a:spLocks noGrp="1"/>
          </p:cNvSpPr>
          <p:nvPr>
            <p:ph type="body" idx="1"/>
          </p:nvPr>
        </p:nvSpPr>
        <p:spPr>
          <a:xfrm>
            <a:off x="963000" y="1231875"/>
            <a:ext cx="7213200" cy="32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Nunito Light"/>
              <a:buChar char="●"/>
              <a:defRPr sz="140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39646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8"/>
          <p:cNvSpPr txBox="1">
            <a:spLocks noGrp="1"/>
          </p:cNvSpPr>
          <p:nvPr>
            <p:ph type="title"/>
          </p:nvPr>
        </p:nvSpPr>
        <p:spPr>
          <a:xfrm>
            <a:off x="2217450" y="1246775"/>
            <a:ext cx="4709100" cy="255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80555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0"/>
          <p:cNvSpPr txBox="1">
            <a:spLocks noGrp="1"/>
          </p:cNvSpPr>
          <p:nvPr>
            <p:ph type="title"/>
          </p:nvPr>
        </p:nvSpPr>
        <p:spPr>
          <a:xfrm>
            <a:off x="4090900" y="3402725"/>
            <a:ext cx="4338000" cy="1109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4161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544063"/>
            <a:ext cx="6686549" cy="11016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647597"/>
            <a:ext cx="6686549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90327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600200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594666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72753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479527"/>
            <a:ext cx="299454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1911725"/>
            <a:ext cx="3257170" cy="251554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477106"/>
            <a:ext cx="299925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1909304"/>
            <a:ext cx="3254006" cy="251554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35682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73721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76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34566"/>
            <a:ext cx="2628899" cy="732234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34567"/>
            <a:ext cx="3886200" cy="4061222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198960"/>
            <a:ext cx="2628899" cy="319682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8215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600450"/>
            <a:ext cx="668655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476224"/>
            <a:ext cx="6686550" cy="289122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025504"/>
            <a:ext cx="6686550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7891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71450"/>
            <a:ext cx="2138637" cy="4978971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589"/>
            <a:ext cx="1767506" cy="514052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600200"/>
            <a:ext cx="668655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590837"/>
            <a:ext cx="5848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92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7" r:id="rId17"/>
    <p:sldLayoutId id="2147483748" r:id="rId18"/>
    <p:sldLayoutId id="2147483749" r:id="rId19"/>
    <p:sldLayoutId id="2147483750" r:id="rId20"/>
    <p:sldLayoutId id="2147483751" r:id="rId21"/>
    <p:sldLayoutId id="2147483752" r:id="rId22"/>
    <p:sldLayoutId id="2147483753" r:id="rId23"/>
    <p:sldLayoutId id="2147483754" r:id="rId24"/>
    <p:sldLayoutId id="2147483755" r:id="rId25"/>
    <p:sldLayoutId id="2147483756" r:id="rId26"/>
    <p:sldLayoutId id="2147483757" r:id="rId27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p37"/>
          <p:cNvSpPr txBox="1">
            <a:spLocks noGrp="1"/>
          </p:cNvSpPr>
          <p:nvPr>
            <p:ph type="title" idx="4294967295"/>
          </p:nvPr>
        </p:nvSpPr>
        <p:spPr>
          <a:xfrm>
            <a:off x="1219199" y="4016768"/>
            <a:ext cx="3996459" cy="9916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hr-HR" sz="1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Lipanj 2023.</a:t>
            </a:r>
            <a:br>
              <a:rPr lang="hr-HR" sz="1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1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Lucija Galović, 8.A</a:t>
            </a:r>
            <a:endParaRPr sz="1600" dirty="0">
              <a:solidFill>
                <a:schemeClr val="accent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7455" y="828374"/>
            <a:ext cx="5950527" cy="221270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4"/>
            </a:solidFill>
            <a:prstDash val="sysDot"/>
          </a:ln>
        </p:spPr>
        <p:txBody>
          <a:bodyPr/>
          <a:lstStyle/>
          <a:p>
            <a:r>
              <a:rPr lang="hr-HR" sz="3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Žena koja je obilježila obranu Vukovarske bolnice –      </a:t>
            </a:r>
            <a:br>
              <a:rPr lang="hr-HR" sz="3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Vesna Bosanac </a:t>
            </a:r>
            <a:endParaRPr lang="hr-HR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p40"/>
          <p:cNvSpPr txBox="1">
            <a:spLocks noGrp="1"/>
          </p:cNvSpPr>
          <p:nvPr>
            <p:ph type="title"/>
          </p:nvPr>
        </p:nvSpPr>
        <p:spPr>
          <a:xfrm>
            <a:off x="1260092" y="1669001"/>
            <a:ext cx="3339871" cy="181104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pl-PL" sz="2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bolnicu svakodnevno padalo prosječno oko </a:t>
            </a:r>
            <a:r>
              <a:rPr lang="pl-PL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 granata</a:t>
            </a:r>
            <a:endParaRPr sz="28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4" name="Google Shape;1414;p40"/>
          <p:cNvSpPr txBox="1">
            <a:spLocks noGrp="1"/>
          </p:cNvSpPr>
          <p:nvPr>
            <p:ph type="subTitle" idx="1"/>
          </p:nvPr>
        </p:nvSpPr>
        <p:spPr>
          <a:xfrm>
            <a:off x="5169489" y="1877626"/>
            <a:ext cx="2784904" cy="13937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hr-HR" sz="1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Liječnici i ostalo medicinsko osoblje su danonoćno radili, bez dovoljno lijekova, sanitetskog i ostalog materijala, struje, hrane i vode</a:t>
            </a:r>
            <a:endParaRPr sz="16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16" name="Google Shape;1416;p40"/>
          <p:cNvCxnSpPr/>
          <p:nvPr/>
        </p:nvCxnSpPr>
        <p:spPr>
          <a:xfrm>
            <a:off x="4759036" y="1849749"/>
            <a:ext cx="6927" cy="1449545"/>
          </a:xfrm>
          <a:prstGeom prst="straightConnector1">
            <a:avLst/>
          </a:prstGeom>
          <a:noFill/>
          <a:ln w="31750" cap="flat" cmpd="sng">
            <a:solidFill>
              <a:schemeClr val="accent4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1026" name="Picture 2" descr="Replica inerte Granata bomba a mano MK 2 o ananas USA 1918 in metallo 11.5  cm2da Guerra Mondiale - Replichearm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657" y="3480044"/>
            <a:ext cx="2293361" cy="1526128"/>
          </a:xfrm>
          <a:prstGeom prst="ellipse">
            <a:avLst/>
          </a:prstGeom>
          <a:ln w="190500" cap="rnd">
            <a:solidFill>
              <a:schemeClr val="accent4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1504" y="4620993"/>
            <a:ext cx="4022613" cy="513965"/>
          </a:xfrm>
        </p:spPr>
        <p:txBody>
          <a:bodyPr/>
          <a:lstStyle/>
          <a:p>
            <a:r>
              <a:rPr lang="hr-HR" dirty="0">
                <a:solidFill>
                  <a:schemeClr val="accent4"/>
                </a:solidFill>
              </a:rPr>
              <a:t>Vukovarska bonica, studeni 1991. godine </a:t>
            </a:r>
          </a:p>
        </p:txBody>
      </p:sp>
      <p:pic>
        <p:nvPicPr>
          <p:cNvPr id="1467" name="Google Shape;1467;p45"/>
          <p:cNvPicPr preferRelativeResize="0">
            <a:picLocks noGrp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145" y="231492"/>
            <a:ext cx="6507332" cy="4228057"/>
          </a:xfrm>
          <a:prstGeom prst="ellipse">
            <a:avLst/>
          </a:prstGeom>
          <a:ln>
            <a:solidFill>
              <a:schemeClr val="accent4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p38"/>
          <p:cNvSpPr/>
          <p:nvPr/>
        </p:nvSpPr>
        <p:spPr>
          <a:xfrm>
            <a:off x="5951093" y="1265347"/>
            <a:ext cx="2950014" cy="3144600"/>
          </a:xfrm>
          <a:prstGeom prst="ellipse">
            <a:avLst/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38"/>
          <p:cNvSpPr txBox="1">
            <a:spLocks noGrp="1"/>
          </p:cNvSpPr>
          <p:nvPr>
            <p:ph type="title"/>
          </p:nvPr>
        </p:nvSpPr>
        <p:spPr>
          <a:xfrm>
            <a:off x="684489" y="15867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Vesna Bosanac</a:t>
            </a:r>
            <a:endParaRPr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98" name="Google Shape;1398;p38"/>
          <p:cNvPicPr preferRelativeResize="0">
            <a:picLocks noGrp="1"/>
          </p:cNvPicPr>
          <p:nvPr>
            <p:ph type="pic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109" y="1385878"/>
            <a:ext cx="2763981" cy="2903537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97" name="Google Shape;1397;p38"/>
          <p:cNvSpPr txBox="1">
            <a:spLocks noGrp="1"/>
          </p:cNvSpPr>
          <p:nvPr>
            <p:ph type="subTitle" idx="1"/>
          </p:nvPr>
        </p:nvSpPr>
        <p:spPr>
          <a:xfrm>
            <a:off x="1251428" y="1135489"/>
            <a:ext cx="4746173" cy="36398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hr-HR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Hrvatska liječnica, specijalistica pedijatrije i ravnateljica Opće bolnice Vukovar</a:t>
            </a:r>
          </a:p>
          <a:p>
            <a:pPr marL="425450" lvl="0" indent="-285750">
              <a:spcBef>
                <a:spcPts val="1000"/>
              </a:spcBef>
              <a:buSzPts val="1400"/>
              <a:buFont typeface="Arial" panose="020B0604020202020204" pitchFamily="34" charset="0"/>
              <a:buChar char="•"/>
            </a:pPr>
            <a:r>
              <a:rPr lang="hr-HR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rođena u Subotici 9. ožujka 1949. u obitelji koja je u Vojvodinu došla iz istočne Slavonije</a:t>
            </a:r>
          </a:p>
          <a:p>
            <a:pPr marL="425450" lvl="0" indent="-285750">
              <a:spcBef>
                <a:spcPts val="1000"/>
              </a:spcBef>
              <a:buSzPts val="1400"/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žena koja je ostala u Vukovarskoj bolnici do sloma obrane Vukovara u studenom 1991.</a:t>
            </a:r>
          </a:p>
          <a:p>
            <a:pPr marL="425450" lvl="0" indent="-285750">
              <a:spcBef>
                <a:spcPts val="1000"/>
              </a:spcBef>
              <a:buSzPts val="1400"/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dva dana nakon pada grada, 20. studenog je bila odvedena u logor u Srijemsku Mitrovicu u Srbiji</a:t>
            </a:r>
          </a:p>
          <a:p>
            <a:pPr marL="425450" lvl="0" indent="-285750">
              <a:spcBef>
                <a:spcPts val="1000"/>
              </a:spcBef>
              <a:buSzPts val="1400"/>
              <a:buFont typeface="Arial" panose="020B0604020202020204" pitchFamily="34" charset="0"/>
              <a:buChar char="•"/>
            </a:pPr>
            <a:endParaRPr sz="18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" name="Google Shape;1396;p38"/>
          <p:cNvSpPr txBox="1">
            <a:spLocks noGrp="1"/>
          </p:cNvSpPr>
          <p:nvPr>
            <p:ph type="title"/>
          </p:nvPr>
        </p:nvSpPr>
        <p:spPr>
          <a:xfrm>
            <a:off x="684489" y="15867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Vesna Bosanac</a:t>
            </a:r>
            <a:endParaRPr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98" name="Google Shape;1398;p38"/>
          <p:cNvPicPr preferRelativeResize="0">
            <a:picLocks noGrp="1"/>
          </p:cNvPicPr>
          <p:nvPr>
            <p:ph type="pic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200" y="1683384"/>
            <a:ext cx="3062727" cy="2211816"/>
          </a:xfrm>
          <a:prstGeom prst="ellipse">
            <a:avLst/>
          </a:prstGeom>
          <a:noFill/>
          <a:ln>
            <a:solidFill>
              <a:schemeClr val="accent4"/>
            </a:solidFill>
            <a:prstDash val="sysDash"/>
          </a:ln>
        </p:spPr>
      </p:pic>
      <p:sp>
        <p:nvSpPr>
          <p:cNvPr id="1397" name="Google Shape;1397;p38"/>
          <p:cNvSpPr txBox="1">
            <a:spLocks noGrp="1"/>
          </p:cNvSpPr>
          <p:nvPr>
            <p:ph type="subTitle" idx="1"/>
          </p:nvPr>
        </p:nvSpPr>
        <p:spPr>
          <a:xfrm>
            <a:off x="975595" y="969369"/>
            <a:ext cx="4855751" cy="36398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25450" lvl="0" indent="-285750">
              <a:spcBef>
                <a:spcPts val="1000"/>
              </a:spcBef>
              <a:buSzPts val="1400"/>
              <a:buFont typeface="Arial" panose="020B0604020202020204" pitchFamily="34" charset="0"/>
              <a:buChar char="•"/>
            </a:pPr>
            <a:r>
              <a:rPr lang="hr-HR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junakinja Domovinskog rata</a:t>
            </a:r>
          </a:p>
          <a:p>
            <a:pPr marL="425450" lvl="0" indent="-285750">
              <a:spcBef>
                <a:spcPts val="1000"/>
              </a:spcBef>
              <a:buSzPts val="1400"/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postala je simbolom junaštva, građanske hrabrosti i čovječnosti kao ravnateljica Vukovarske bolnice tijekom najtežih ratnih trenutaka grada Vukovara</a:t>
            </a:r>
          </a:p>
          <a:p>
            <a:pPr marL="425450" lvl="0" indent="-285750">
              <a:spcBef>
                <a:spcPts val="1000"/>
              </a:spcBef>
              <a:buSzPts val="1400"/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tijekom opsade Vukovara 1991. godine, dr. </a:t>
            </a:r>
            <a:r>
              <a:rPr lang="pl-PL" sz="180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Bosanac </a:t>
            </a:r>
            <a:r>
              <a:rPr lang="pl-PL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njeni kolege su se suočili s iznimno teškim uvjetima i nedostatkom osnovnih medicinskih potrepština</a:t>
            </a:r>
          </a:p>
          <a:p>
            <a:pPr marL="425450" lvl="0" indent="-285750">
              <a:spcBef>
                <a:spcPts val="1000"/>
              </a:spcBef>
              <a:buSzPts val="1400"/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hrabro su nastavili pružati medicinsku skrb svima kojima je bila potrebna, bez obzira na njihovu nacionalnost ili stranu sukoba</a:t>
            </a:r>
          </a:p>
          <a:p>
            <a:pPr marL="425450" lvl="0" indent="-285750">
              <a:spcBef>
                <a:spcPts val="1000"/>
              </a:spcBef>
              <a:buSzPts val="1400"/>
              <a:buFont typeface="Arial" panose="020B0604020202020204" pitchFamily="34" charset="0"/>
              <a:buChar char="•"/>
            </a:pP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8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Vesna Bosanac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065320" y="1361635"/>
            <a:ext cx="7013360" cy="2286821"/>
          </a:xfrm>
        </p:spPr>
        <p:txBody>
          <a:bodyPr/>
          <a:lstStyle/>
          <a:p>
            <a:pPr>
              <a:buClr>
                <a:schemeClr val="accent4"/>
              </a:buClr>
            </a:pPr>
            <a:r>
              <a:rPr lang="hr-HR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Tijekom agresije na Vukovar svakodnevno je slala apele raznim nacionalnim i međunarodnim institucijama za pomoć vukovarskoj bolnici, ranjenicima i civilima </a:t>
            </a:r>
          </a:p>
          <a:p>
            <a:pPr>
              <a:buClr>
                <a:schemeClr val="accent4"/>
              </a:buClr>
            </a:pPr>
            <a:r>
              <a:rPr lang="pl-PL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Posljednji je poslala na sam dan sloma obrane grada </a:t>
            </a:r>
            <a:r>
              <a:rPr lang="pl-PL" sz="1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 studenoga 1991. u 18 sati i 55 minuta</a:t>
            </a:r>
            <a:r>
              <a:rPr lang="pl-PL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 trenutcima kada je JNA već ušla u grad, ali ne i u bolnicu</a:t>
            </a:r>
          </a:p>
          <a:p>
            <a:pPr>
              <a:buClr>
                <a:schemeClr val="accent4"/>
              </a:buClr>
            </a:pP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872" y="3139920"/>
            <a:ext cx="2470212" cy="1852659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p47"/>
          <p:cNvSpPr txBox="1">
            <a:spLocks noGrp="1"/>
          </p:cNvSpPr>
          <p:nvPr>
            <p:ph type="title"/>
          </p:nvPr>
        </p:nvSpPr>
        <p:spPr>
          <a:xfrm>
            <a:off x="2032986" y="1246775"/>
            <a:ext cx="5220070" cy="255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hr-HR" sz="17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"Još uvijek u bolnici u Vukovaru ima više od 500 ranjenih, među kojima su i ranjena djeca, žene i trudnice, kao i već preko 500 civila koji su pobjegli iz vlastitih podruma i skloništa, nadajući se zaštiti i evakuaciji. Od obećane pomoći Europske misije i Međunarodnoga crvenog križa do sada nema ništa. Molim hitnu intervenciju i dolazak predstavnika Europske misije i Međunarodnog crvenog križa, i to bez pratnje Jugoslavenske armije, jer ni Hrvatske vojske nema u okruženju bolnice, što je od nas tražila Europska misija."</a:t>
            </a:r>
          </a:p>
        </p:txBody>
      </p:sp>
      <p:sp>
        <p:nvSpPr>
          <p:cNvPr id="2" name="Rectangle 1"/>
          <p:cNvSpPr/>
          <p:nvPr/>
        </p:nvSpPr>
        <p:spPr>
          <a:xfrm>
            <a:off x="2779850" y="563236"/>
            <a:ext cx="3726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Posljednje izvješće Europskoj misiji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911927" y="1115291"/>
            <a:ext cx="5541818" cy="2930236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74657" y="555862"/>
            <a:ext cx="7704000" cy="572700"/>
          </a:xfrm>
        </p:spPr>
        <p:txBody>
          <a:bodyPr/>
          <a:lstStyle/>
          <a:p>
            <a:r>
              <a:rPr lang="hr-HR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Vesna Bosanac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312159" y="1633580"/>
            <a:ext cx="7013360" cy="1830057"/>
          </a:xfrm>
        </p:spPr>
        <p:txBody>
          <a:bodyPr/>
          <a:lstStyle/>
          <a:p>
            <a:pPr>
              <a:buClr>
                <a:schemeClr val="accent4"/>
              </a:buClr>
            </a:pPr>
            <a:r>
              <a:rPr lang="pl-PL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Doktorica Bosanac s brojnim djelatnicima nije napuštala bolnicu do pada grada, a onda je završila u zatočeništvu</a:t>
            </a:r>
          </a:p>
          <a:p>
            <a:pPr>
              <a:buClr>
                <a:schemeClr val="accent4"/>
              </a:buClr>
            </a:pPr>
            <a:r>
              <a:rPr lang="pl-PL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 tjedna provela je u zatvoru u Srijemskoj Mitrovici i još dva dana u Beogradu</a:t>
            </a:r>
          </a:p>
          <a:p>
            <a:pPr>
              <a:buClr>
                <a:schemeClr val="accent4"/>
              </a:buClr>
            </a:pPr>
            <a:r>
              <a:rPr lang="pl-PL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Razmijenjena je i stigla u Zagreb u prosincu 1991. </a:t>
            </a:r>
          </a:p>
          <a:p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PRAVILA ŽIVOTA IZA REŠETAKA - PANOPTIC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742" y="3215120"/>
            <a:ext cx="2890258" cy="192838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007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3030" y="784461"/>
            <a:ext cx="7704000" cy="572700"/>
          </a:xfrm>
        </p:spPr>
        <p:txBody>
          <a:bodyPr/>
          <a:lstStyle/>
          <a:p>
            <a:r>
              <a:rPr lang="hr-HR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Vesna Bosanac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8350" y="1647433"/>
            <a:ext cx="7013360" cy="3184843"/>
          </a:xfrm>
        </p:spPr>
        <p:txBody>
          <a:bodyPr/>
          <a:lstStyle/>
          <a:p>
            <a:pPr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Nakon izlaska iz zatočeništva ostaje ravnateljicom vukovarske bolnice u progonstvu a radi u Klaićevoj bolnici u Zagrebu</a:t>
            </a:r>
          </a:p>
          <a:p>
            <a:pPr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pl-PL" sz="18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pl-PL" sz="1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Intenzivno je radila na traganju za nestalima</a:t>
            </a:r>
          </a:p>
          <a:p>
            <a:pPr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pl-PL" sz="18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 je na čelu Opće bolnice Vukovar od 1997. godine, nakon mirne reintegracije hrvatskoga Podunavlja</a:t>
            </a:r>
          </a:p>
          <a:p>
            <a:pPr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pl-PL" sz="1800" u="sng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Pokrenula je okupljanje medicinskoga osoblja i obnovu bolnice</a:t>
            </a:r>
          </a:p>
          <a:p>
            <a:pPr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pl-PL" sz="18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562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855" y="417316"/>
            <a:ext cx="7704000" cy="572700"/>
          </a:xfrm>
        </p:spPr>
        <p:txBody>
          <a:bodyPr/>
          <a:lstStyle/>
          <a:p>
            <a:r>
              <a:rPr lang="hr-HR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Vesna Bosanac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710" y="1204165"/>
            <a:ext cx="7213200" cy="2266398"/>
          </a:xfrm>
        </p:spPr>
        <p:txBody>
          <a:bodyPr/>
          <a:lstStyle/>
          <a:p>
            <a:pPr>
              <a:buClr>
                <a:schemeClr val="accent4"/>
              </a:buClr>
            </a:pPr>
            <a:r>
              <a:rPr lang="pl-PL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njoj je napisana knjiga </a:t>
            </a:r>
            <a:r>
              <a:rPr lang="pl-PL" sz="1800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Apeli dr. Vesne Bosanac </a:t>
            </a:r>
            <a:r>
              <a:rPr lang="pl-PL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(Mladen Pavković)</a:t>
            </a:r>
          </a:p>
          <a:p>
            <a:pPr>
              <a:buClr>
                <a:schemeClr val="accent4"/>
              </a:buClr>
            </a:pPr>
            <a:endParaRPr lang="pl-PL" sz="18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4"/>
              </a:buClr>
            </a:pPr>
            <a:r>
              <a:rPr lang="pl-PL" sz="1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Preminula je 21. ožujka 2022. u Vukovaru</a:t>
            </a:r>
            <a:r>
              <a:rPr lang="pl-PL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od posljedica karcinoma</a:t>
            </a:r>
          </a:p>
          <a:p>
            <a:pPr>
              <a:buClr>
                <a:schemeClr val="accent4"/>
              </a:buClr>
            </a:pPr>
            <a:endParaRPr lang="pl-PL" sz="18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4"/>
              </a:buClr>
            </a:pPr>
            <a:r>
              <a:rPr lang="hr-HR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Prigodom obilježavanje 31. obljetnice vukovarske opsade Bolnička ulica u Vukovaru preimenovana je u Ulicu Vesne Bosanac</a:t>
            </a:r>
          </a:p>
        </p:txBody>
      </p:sp>
      <p:pic>
        <p:nvPicPr>
          <p:cNvPr id="3074" name="Picture 2" descr="Pokop dr. Vesne Bosanac - 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069" y="3041073"/>
            <a:ext cx="3070514" cy="204700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679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  <a14:imgEffect>
                      <a14:brightnessContrast bright="-1000" contrast="-1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RONOLOGIJA RATA U VUKOVARU: Vukovar je pao. JNA i srpske postrojbe pustoše  grad i ubijaju Hrvate. - Vukovar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700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9" name="Google Shape;1479;p46"/>
          <p:cNvSpPr txBox="1">
            <a:spLocks noGrp="1"/>
          </p:cNvSpPr>
          <p:nvPr>
            <p:ph type="title"/>
          </p:nvPr>
        </p:nvSpPr>
        <p:spPr>
          <a:xfrm>
            <a:off x="4724528" y="3927032"/>
            <a:ext cx="4338000" cy="1109400"/>
          </a:xfrm>
          <a:effectLst>
            <a:softEdge rad="127000"/>
          </a:effectLst>
        </p:spPr>
        <p:txBody>
          <a:bodyPr/>
          <a:lstStyle/>
          <a:p>
            <a:pPr lvl="0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HVALA!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6" name="Google Shape;1346;p37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Bitka za Vukovar</a:t>
            </a:r>
            <a:endParaRPr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7" name="Google Shape;1347;p37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Sadržaj</a:t>
            </a:r>
            <a:endParaRPr sz="28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4" name="Google Shape;1344;p37"/>
          <p:cNvSpPr txBox="1">
            <a:spLocks noGrp="1"/>
          </p:cNvSpPr>
          <p:nvPr>
            <p:ph type="subTitle" idx="3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Uvod</a:t>
            </a:r>
            <a:endParaRPr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8" name="Google Shape;1348;p37"/>
          <p:cNvSpPr txBox="1">
            <a:spLocks noGrp="1"/>
          </p:cNvSpPr>
          <p:nvPr>
            <p:ph type="title" idx="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9" name="Google Shape;1349;p37"/>
          <p:cNvSpPr txBox="1">
            <a:spLocks noGrp="1"/>
          </p:cNvSpPr>
          <p:nvPr>
            <p:ph type="subTitle" idx="5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Simbol obrane Vukovarske bolnice </a:t>
            </a:r>
            <a:endParaRPr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0" name="Google Shape;1350;p37"/>
          <p:cNvSpPr txBox="1">
            <a:spLocks noGrp="1"/>
          </p:cNvSpPr>
          <p:nvPr>
            <p:ph type="subTitle" idx="6"/>
          </p:nvPr>
        </p:nvSpPr>
        <p:spPr>
          <a:xfrm>
            <a:off x="5800662" y="1422050"/>
            <a:ext cx="3047551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Vesna Bosanac</a:t>
            </a:r>
            <a:endParaRPr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1" name="Google Shape;1351;p37"/>
          <p:cNvSpPr txBox="1">
            <a:spLocks noGrp="1"/>
          </p:cNvSpPr>
          <p:nvPr>
            <p:ph type="title" idx="7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 panose="02020603050405020304" pitchFamily="18" charset="0"/>
                <a:cs typeface="Times New Roman" panose="02020603050405020304" pitchFamily="18" charset="0"/>
              </a:rPr>
              <a:t>02.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2" name="Google Shape;1352;p37"/>
          <p:cNvSpPr txBox="1">
            <a:spLocks noGrp="1"/>
          </p:cNvSpPr>
          <p:nvPr>
            <p:ph type="subTitle" idx="8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Vukovarska bolnica za vrijeme Bitke za Vukovar</a:t>
            </a:r>
            <a:endParaRPr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3" name="Google Shape;1353;p37"/>
          <p:cNvSpPr txBox="1">
            <a:spLocks noGrp="1"/>
          </p:cNvSpPr>
          <p:nvPr>
            <p:ph type="subTitle" idx="9"/>
          </p:nvPr>
        </p:nvSpPr>
        <p:spPr>
          <a:xfrm>
            <a:off x="1954038" y="3031600"/>
            <a:ext cx="2899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Vukovarska bolnica</a:t>
            </a:r>
            <a:endParaRPr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4" name="Google Shape;1354;p37"/>
          <p:cNvSpPr txBox="1">
            <a:spLocks noGrp="1"/>
          </p:cNvSpPr>
          <p:nvPr>
            <p:ph type="title" idx="13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5" name="Google Shape;1355;p37"/>
          <p:cNvSpPr txBox="1">
            <a:spLocks noGrp="1"/>
          </p:cNvSpPr>
          <p:nvPr>
            <p:ph type="subTitle" idx="1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Linkovi korišteni za izvore informacija </a:t>
            </a:r>
            <a:endParaRPr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6" name="Google Shape;1356;p37"/>
          <p:cNvSpPr txBox="1">
            <a:spLocks noGrp="1"/>
          </p:cNvSpPr>
          <p:nvPr>
            <p:ph type="subTitle" idx="15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Literatura/izvori</a:t>
            </a:r>
            <a:endParaRPr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89" name="Google Shape;1389;p37"/>
          <p:cNvCxnSpPr/>
          <p:nvPr/>
        </p:nvCxnSpPr>
        <p:spPr>
          <a:xfrm rot="10800000">
            <a:off x="1967113" y="2847200"/>
            <a:ext cx="22590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390" name="Google Shape;1390;p37"/>
          <p:cNvCxnSpPr/>
          <p:nvPr/>
        </p:nvCxnSpPr>
        <p:spPr>
          <a:xfrm rot="10800000">
            <a:off x="5800663" y="2847200"/>
            <a:ext cx="22590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329484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" name="Google Shape;1776;p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Izvori</a:t>
            </a:r>
            <a:endParaRPr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7" name="Google Shape;1777;p5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17500">
              <a:buClr>
                <a:schemeClr val="accent4"/>
              </a:buClr>
              <a:buSzPts val="1400"/>
              <a:buFont typeface="Albert Sans Medium"/>
              <a:buChar char="●"/>
            </a:pPr>
            <a:r>
              <a:rPr lang="hr-HR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https://hr.wikipedia.org/wiki/Vesna_Bosanac </a:t>
            </a:r>
          </a:p>
          <a:p>
            <a:pPr lvl="0" indent="-317500">
              <a:buClr>
                <a:schemeClr val="accent4"/>
              </a:buClr>
              <a:buSzPts val="1400"/>
              <a:buFont typeface="Albert Sans Medium"/>
              <a:buChar char="●"/>
            </a:pPr>
            <a:r>
              <a:rPr lang="hr-HR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https://www.vecernji.hr/enciklopedija/vesna-bosanac-18577 </a:t>
            </a:r>
          </a:p>
          <a:p>
            <a:pPr lvl="0" indent="-317500">
              <a:buClr>
                <a:schemeClr val="accent4"/>
              </a:buClr>
              <a:buSzPts val="1400"/>
              <a:buFont typeface="Albert Sans Medium"/>
              <a:buChar char="●"/>
            </a:pPr>
            <a:r>
              <a:rPr lang="hr-HR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https://www.tportal.hr/vijesti/clanak/preminula-dr-vesna-bosanac-ravnateljice-vukovarske-bolnice-u-domovinskom-ratu-20220321?meta_refresh=1 </a:t>
            </a:r>
          </a:p>
          <a:p>
            <a:pPr lvl="0" indent="-317500">
              <a:buClr>
                <a:schemeClr val="accent4"/>
              </a:buClr>
              <a:buSzPts val="1400"/>
              <a:buFont typeface="Albert Sans Medium"/>
              <a:buChar char="●"/>
            </a:pPr>
            <a:r>
              <a:rPr lang="hr-HR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https://www.vecernji.hr/vijesti/vukovarska-bolnica-domovinski-rat-1207848 </a:t>
            </a:r>
          </a:p>
          <a:p>
            <a:pPr lvl="0" indent="-317500">
              <a:buClr>
                <a:schemeClr val="accent4"/>
              </a:buClr>
              <a:buSzPts val="1400"/>
              <a:buFont typeface="Albert Sans Medium"/>
              <a:buChar char="●"/>
            </a:pPr>
            <a:r>
              <a:rPr lang="hr-HR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https://www.novilist.hr/novosti/hrvatska/heroina-i-simbol-otpora-nizu-se-reakcije-na-smrt-dr-vesne-bosanaca/ </a:t>
            </a:r>
          </a:p>
          <a:p>
            <a:pPr lvl="0" indent="-317500">
              <a:buClr>
                <a:schemeClr val="accent4"/>
              </a:buClr>
              <a:buSzPts val="1400"/>
              <a:buFont typeface="Albert Sans Medium"/>
              <a:buChar char="●"/>
            </a:pPr>
            <a:r>
              <a:rPr lang="hr-HR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https://hr.wikipedia.org/wiki/Bitka_za_Vukovar</a:t>
            </a:r>
          </a:p>
          <a:p>
            <a:pPr lvl="0" indent="-317500">
              <a:buClr>
                <a:schemeClr val="accent4"/>
              </a:buClr>
              <a:buSzPts val="1400"/>
              <a:buFont typeface="Albert Sans Medium"/>
              <a:buChar char="●"/>
            </a:pPr>
            <a:r>
              <a:rPr lang="hr-HR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https://www.vusz.hr/info/domovinski-rat</a:t>
            </a:r>
          </a:p>
          <a:p>
            <a:pPr lvl="0" indent="-317500">
              <a:buClr>
                <a:schemeClr val="accent4"/>
              </a:buClr>
              <a:buSzPts val="1400"/>
              <a:buFont typeface="Albert Sans Medium"/>
              <a:buChar char="●"/>
            </a:pPr>
            <a:r>
              <a:rPr lang="hr-HR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https://www.zagreb.info/hrvatska/rijeci-za-povijest-ovo-su-najljepse-misli-sinise-glavasevica-o-gradu-heroju-2/160998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lvl="0" indent="-317500">
              <a:buSzPts val="1400"/>
              <a:buFont typeface="Albert Sans Medium"/>
              <a:buChar char="●"/>
            </a:pPr>
            <a:endParaRPr dirty="0">
              <a:solidFill>
                <a:schemeClr val="l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 u Vukovaru</a:t>
            </a:r>
            <a:endParaRPr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8" name="Google Shape;1408;p39"/>
          <p:cNvSpPr txBox="1">
            <a:spLocks noGrp="1"/>
          </p:cNvSpPr>
          <p:nvPr>
            <p:ph type="subTitle" idx="1"/>
          </p:nvPr>
        </p:nvSpPr>
        <p:spPr>
          <a:xfrm>
            <a:off x="2484300" y="2486892"/>
            <a:ext cx="4175400" cy="993156"/>
          </a:xfrm>
          <a:prstGeom prst="rect">
            <a:avLst/>
          </a:prstGeom>
          <a:ln w="28575"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Opsada Vukovara bila je najveća i najkrvavija bitka u Domovinskom ratu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41"/>
          <p:cNvSpPr txBox="1">
            <a:spLocks noGrp="1"/>
          </p:cNvSpPr>
          <p:nvPr>
            <p:ph type="subTitle" idx="1"/>
          </p:nvPr>
        </p:nvSpPr>
        <p:spPr>
          <a:xfrm>
            <a:off x="913871" y="1653855"/>
            <a:ext cx="3400677" cy="11364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hr-HR" sz="2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Opsada grada trajala je </a:t>
            </a:r>
            <a:r>
              <a:rPr lang="hr-HR" sz="2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 dana </a:t>
            </a:r>
            <a:r>
              <a:rPr lang="hr-HR" sz="2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od kolovoza do studenog 1991.godine </a:t>
            </a:r>
            <a:endParaRPr sz="22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1" name="Google Shape;1421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Bitka za Vukovar</a:t>
            </a:r>
            <a:endParaRPr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4" name="Google Shape;1424;p41"/>
          <p:cNvSpPr txBox="1">
            <a:spLocks noGrp="1"/>
          </p:cNvSpPr>
          <p:nvPr>
            <p:ph type="subTitle" idx="3"/>
          </p:nvPr>
        </p:nvSpPr>
        <p:spPr>
          <a:xfrm>
            <a:off x="4804925" y="1653855"/>
            <a:ext cx="3833048" cy="11364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hr-HR" sz="2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Uspostavila ju je Jugoslavenska narodna armija, uz pomoć srpskih paravojnih snaga</a:t>
            </a:r>
          </a:p>
        </p:txBody>
      </p:sp>
      <p:sp>
        <p:nvSpPr>
          <p:cNvPr id="1426" name="Google Shape;1426;p41"/>
          <p:cNvSpPr txBox="1">
            <a:spLocks noGrp="1"/>
          </p:cNvSpPr>
          <p:nvPr>
            <p:ph type="subTitle" idx="5"/>
          </p:nvPr>
        </p:nvSpPr>
        <p:spPr>
          <a:xfrm>
            <a:off x="1852405" y="3506801"/>
            <a:ext cx="6027939" cy="10560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hr-HR" sz="22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Bitka je završena porazom, velikim razaranjem Vukovara i brojnim ubojstvima i progonom hrvatskoga stanovništva</a:t>
            </a:r>
            <a:endParaRPr sz="2200" i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28" name="Google Shape;1428;p41"/>
          <p:cNvCxnSpPr/>
          <p:nvPr/>
        </p:nvCxnSpPr>
        <p:spPr>
          <a:xfrm rot="10800000">
            <a:off x="844602" y="3085976"/>
            <a:ext cx="32991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429" name="Google Shape;1429;p41"/>
          <p:cNvCxnSpPr/>
          <p:nvPr/>
        </p:nvCxnSpPr>
        <p:spPr>
          <a:xfrm flipH="1">
            <a:off x="4804925" y="3086462"/>
            <a:ext cx="3376183" cy="6441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p41"/>
          <p:cNvSpPr txBox="1">
            <a:spLocks noGrp="1"/>
          </p:cNvSpPr>
          <p:nvPr>
            <p:ph type="subTitle" idx="2"/>
          </p:nvPr>
        </p:nvSpPr>
        <p:spPr>
          <a:xfrm>
            <a:off x="824175" y="1559567"/>
            <a:ext cx="3478500" cy="125484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pl-PL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borbama u Vukovaru je poginulo oko </a:t>
            </a:r>
            <a:r>
              <a:rPr lang="pl-PL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 branitelja grada</a:t>
            </a:r>
            <a:endParaRPr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1" name="Google Shape;1421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Bitka za Vukovar</a:t>
            </a:r>
            <a:endParaRPr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5" name="Google Shape;1425;p41"/>
          <p:cNvSpPr txBox="1">
            <a:spLocks noGrp="1"/>
          </p:cNvSpPr>
          <p:nvPr>
            <p:ph type="subTitle" idx="4"/>
          </p:nvPr>
        </p:nvSpPr>
        <p:spPr>
          <a:xfrm>
            <a:off x="4804924" y="1341024"/>
            <a:ext cx="3619075" cy="154855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hr-HR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Nakon zarobljavanja u masovnim ratnim zločinima još njih oko </a:t>
            </a:r>
            <a:r>
              <a:rPr lang="hr-HR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</a:t>
            </a:r>
            <a:endParaRPr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7" name="Google Shape;1427;p41"/>
          <p:cNvSpPr txBox="1">
            <a:spLocks noGrp="1"/>
          </p:cNvSpPr>
          <p:nvPr>
            <p:ph type="subTitle" idx="6"/>
          </p:nvPr>
        </p:nvSpPr>
        <p:spPr>
          <a:xfrm>
            <a:off x="1398456" y="3212882"/>
            <a:ext cx="6812936" cy="188686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/>
            <a:r>
              <a:rPr lang="hr-HR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Oko </a:t>
            </a:r>
            <a:r>
              <a:rPr lang="hr-HR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hrvatskih branitelja </a:t>
            </a:r>
            <a:r>
              <a:rPr lang="hr-HR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izginulo je u borbama na širemu području oko Vukovara koja su također predstavljala dio bitke</a:t>
            </a:r>
          </a:p>
          <a:p>
            <a:pPr marL="0" lvl="0" indent="0" algn="ctr"/>
            <a:endParaRPr lang="hr-HR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/>
            <a:r>
              <a:rPr lang="hr-HR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Točan broj vukovarskih žrtava je još uvijek nepoznat</a:t>
            </a:r>
            <a:endParaRPr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28" name="Google Shape;1428;p41"/>
          <p:cNvCxnSpPr/>
          <p:nvPr/>
        </p:nvCxnSpPr>
        <p:spPr>
          <a:xfrm rot="10800000">
            <a:off x="913875" y="3005950"/>
            <a:ext cx="32991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429" name="Google Shape;1429;p41"/>
          <p:cNvCxnSpPr/>
          <p:nvPr/>
        </p:nvCxnSpPr>
        <p:spPr>
          <a:xfrm rot="10800000">
            <a:off x="4804925" y="3005950"/>
            <a:ext cx="33768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504045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41"/>
          <p:cNvSpPr txBox="1">
            <a:spLocks noGrp="1"/>
          </p:cNvSpPr>
          <p:nvPr>
            <p:ph type="subTitle" idx="1"/>
          </p:nvPr>
        </p:nvSpPr>
        <p:spPr>
          <a:xfrm>
            <a:off x="913871" y="1400811"/>
            <a:ext cx="3400677" cy="16051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hr-HR" sz="2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Nakon pada grada JNA i srpske paravojne formacije, načinili su mnoga ubojstva i ratne zločine</a:t>
            </a:r>
            <a:endParaRPr sz="22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1" name="Google Shape;1421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Bitka za Vukovar</a:t>
            </a:r>
            <a:endParaRPr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4" name="Google Shape;1424;p41"/>
          <p:cNvSpPr txBox="1">
            <a:spLocks noGrp="1"/>
          </p:cNvSpPr>
          <p:nvPr>
            <p:ph type="subTitle" idx="3"/>
          </p:nvPr>
        </p:nvSpPr>
        <p:spPr>
          <a:xfrm>
            <a:off x="4804925" y="1677932"/>
            <a:ext cx="3833048" cy="11364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hr-HR" sz="2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cijelom području grada Vukovara ljudi su streljani</a:t>
            </a:r>
          </a:p>
        </p:txBody>
      </p:sp>
      <p:sp>
        <p:nvSpPr>
          <p:cNvPr id="1426" name="Google Shape;1426;p41"/>
          <p:cNvSpPr txBox="1">
            <a:spLocks noGrp="1"/>
          </p:cNvSpPr>
          <p:nvPr>
            <p:ph type="subTitle" idx="5"/>
          </p:nvPr>
        </p:nvSpPr>
        <p:spPr>
          <a:xfrm>
            <a:off x="1899820" y="3386798"/>
            <a:ext cx="6027939" cy="14515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hr-HR" sz="2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Najveći organizirani i masovni zločin dogodio se nad ranjenicima iz bolnice u Vukovaru koji su završili u masovnoj grobnici na Ovčari</a:t>
            </a:r>
            <a:endParaRPr sz="22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28" name="Google Shape;1428;p41"/>
          <p:cNvCxnSpPr/>
          <p:nvPr/>
        </p:nvCxnSpPr>
        <p:spPr>
          <a:xfrm rot="10800000">
            <a:off x="913875" y="3005950"/>
            <a:ext cx="32991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429" name="Google Shape;1429;p41"/>
          <p:cNvCxnSpPr/>
          <p:nvPr/>
        </p:nvCxnSpPr>
        <p:spPr>
          <a:xfrm rot="10800000">
            <a:off x="4804925" y="3005950"/>
            <a:ext cx="33768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893714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1856509" y="1059873"/>
            <a:ext cx="5354782" cy="2410691"/>
          </a:xfrm>
          <a:prstGeom prst="bevel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5" name="Google Shape;1435;p42"/>
          <p:cNvSpPr txBox="1">
            <a:spLocks noGrp="1"/>
          </p:cNvSpPr>
          <p:nvPr>
            <p:ph type="title"/>
          </p:nvPr>
        </p:nvSpPr>
        <p:spPr>
          <a:xfrm>
            <a:off x="2211599" y="3363191"/>
            <a:ext cx="4720801" cy="4779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Siniša Glavašević</a:t>
            </a:r>
            <a:endParaRPr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6" name="Google Shape;1436;p42"/>
          <p:cNvSpPr txBox="1">
            <a:spLocks noGrp="1"/>
          </p:cNvSpPr>
          <p:nvPr>
            <p:ph type="subTitle" idx="1"/>
          </p:nvPr>
        </p:nvSpPr>
        <p:spPr>
          <a:xfrm>
            <a:off x="2211599" y="1267691"/>
            <a:ext cx="4881927" cy="19512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" sz="28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hr-HR" sz="28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grad, za nj ne brinite, on je sve vrijeme bio u vama. Samo skriven. Da ga krvnik ne nađe. </a:t>
            </a:r>
            <a:r>
              <a:rPr lang="hr-HR" sz="28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 – to ste vi</a:t>
            </a:r>
            <a:r>
              <a:rPr lang="hr-HR" sz="28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sz="2800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p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Vukovarska bolnica</a:t>
            </a:r>
            <a:endParaRPr sz="28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1" name="Google Shape;1551;p49"/>
          <p:cNvSpPr txBox="1">
            <a:spLocks noGrp="1"/>
          </p:cNvSpPr>
          <p:nvPr>
            <p:ph type="subTitle" idx="2"/>
          </p:nvPr>
        </p:nvSpPr>
        <p:spPr>
          <a:xfrm>
            <a:off x="714152" y="2001850"/>
            <a:ext cx="2336400" cy="236397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hr-HR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vrijeme opsade Vukovara gradska bolnica postala je vojna bolnica</a:t>
            </a:r>
            <a:endParaRPr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3" name="Google Shape;1553;p49"/>
          <p:cNvSpPr txBox="1">
            <a:spLocks noGrp="1"/>
          </p:cNvSpPr>
          <p:nvPr>
            <p:ph type="subTitle" idx="4"/>
          </p:nvPr>
        </p:nvSpPr>
        <p:spPr>
          <a:xfrm>
            <a:off x="3364637" y="1527313"/>
            <a:ext cx="2586235" cy="253206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hr-HR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Jedan je od poznatijih simbola stradanja grada Vukovara i njegovih stanovnika</a:t>
            </a:r>
            <a:endParaRPr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5" name="Google Shape;1555;p49"/>
          <p:cNvSpPr txBox="1">
            <a:spLocks noGrp="1"/>
          </p:cNvSpPr>
          <p:nvPr>
            <p:ph type="subTitle" idx="6"/>
          </p:nvPr>
        </p:nvSpPr>
        <p:spPr>
          <a:xfrm>
            <a:off x="6211370" y="2160065"/>
            <a:ext cx="2336400" cy="171714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hr-HR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Sustavno je bombardirana i uništavana od strane agresora</a:t>
            </a:r>
            <a:endParaRPr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xplosion 1 2"/>
          <p:cNvSpPr/>
          <p:nvPr/>
        </p:nvSpPr>
        <p:spPr>
          <a:xfrm>
            <a:off x="1489365" y="1806991"/>
            <a:ext cx="748144" cy="469727"/>
          </a:xfrm>
          <a:prstGeom prst="irregularSeal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Explosion 1 19"/>
          <p:cNvSpPr/>
          <p:nvPr/>
        </p:nvSpPr>
        <p:spPr>
          <a:xfrm>
            <a:off x="4197928" y="4091659"/>
            <a:ext cx="748144" cy="469727"/>
          </a:xfrm>
          <a:prstGeom prst="irregularSeal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Explosion 1 20"/>
          <p:cNvSpPr/>
          <p:nvPr/>
        </p:nvSpPr>
        <p:spPr>
          <a:xfrm>
            <a:off x="7005498" y="1806990"/>
            <a:ext cx="748144" cy="469727"/>
          </a:xfrm>
          <a:prstGeom prst="irregularSeal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p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Vukovarska bolnica</a:t>
            </a:r>
            <a:endParaRPr sz="28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Google Shape;1436;p42"/>
          <p:cNvSpPr txBox="1">
            <a:spLocks noGrp="1"/>
          </p:cNvSpPr>
          <p:nvPr>
            <p:ph type="subTitle" idx="2"/>
          </p:nvPr>
        </p:nvSpPr>
        <p:spPr>
          <a:xfrm>
            <a:off x="6544989" y="2041854"/>
            <a:ext cx="2562225" cy="19526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hr-HR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l-PL" sz="2400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 studenoga 1991. godine</a:t>
            </a:r>
            <a:r>
              <a:rPr lang="pl-PL" sz="24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bolnici je već bilo zbrinuto </a:t>
            </a:r>
            <a:r>
              <a:rPr lang="pl-PL" sz="2400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 ranjenika</a:t>
            </a:r>
            <a:r>
              <a:rPr lang="hr-HR" sz="2400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b="1" i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1436;p42"/>
          <p:cNvSpPr txBox="1">
            <a:spLocks noGrp="1"/>
          </p:cNvSpPr>
          <p:nvPr>
            <p:ph type="subTitle" idx="3"/>
          </p:nvPr>
        </p:nvSpPr>
        <p:spPr>
          <a:xfrm>
            <a:off x="3481783" y="1378604"/>
            <a:ext cx="2560637" cy="2168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hr-HR" sz="24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Zrakoplovi JNA bolnicu su prvi put bombardirali </a:t>
            </a:r>
            <a:r>
              <a:rPr lang="hr-HR" sz="2400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 kolovoza 1991.</a:t>
            </a:r>
            <a:r>
              <a:rPr lang="hr-HR" sz="24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godine.</a:t>
            </a:r>
            <a:endParaRPr sz="2400" i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Explosion 1 18"/>
          <p:cNvSpPr/>
          <p:nvPr/>
        </p:nvSpPr>
        <p:spPr>
          <a:xfrm>
            <a:off x="1452599" y="1572127"/>
            <a:ext cx="748144" cy="469727"/>
          </a:xfrm>
          <a:prstGeom prst="irregularSeal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Explosion 1 19"/>
          <p:cNvSpPr/>
          <p:nvPr/>
        </p:nvSpPr>
        <p:spPr>
          <a:xfrm>
            <a:off x="7452030" y="1604409"/>
            <a:ext cx="748144" cy="469727"/>
          </a:xfrm>
          <a:prstGeom prst="irregularSeal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Explosion 1 20"/>
          <p:cNvSpPr/>
          <p:nvPr/>
        </p:nvSpPr>
        <p:spPr>
          <a:xfrm>
            <a:off x="4388029" y="3524752"/>
            <a:ext cx="748144" cy="469727"/>
          </a:xfrm>
          <a:prstGeom prst="irregularSeal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Google Shape;1436;p42"/>
          <p:cNvSpPr txBox="1">
            <a:spLocks noGrp="1"/>
          </p:cNvSpPr>
          <p:nvPr>
            <p:ph type="subTitle" idx="1"/>
          </p:nvPr>
        </p:nvSpPr>
        <p:spPr>
          <a:xfrm>
            <a:off x="546158" y="2074136"/>
            <a:ext cx="2561025" cy="15152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hr-HR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Srpski agresor počeo je granatiranje </a:t>
            </a:r>
            <a:r>
              <a:rPr lang="hr-HR" sz="2400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kolovoza 1991.</a:t>
            </a:r>
            <a:endParaRPr sz="2400" b="1" i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07342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253</TotalTime>
  <Words>914</Words>
  <Application>Microsoft Office PowerPoint</Application>
  <PresentationFormat>Prikaz na zaslonu (16:9)</PresentationFormat>
  <Paragraphs>86</Paragraphs>
  <Slides>20</Slides>
  <Notes>19</Notes>
  <HiddenSlides>0</HiddenSlides>
  <MMClips>0</MMClips>
  <ScaleCrop>false</ScaleCrop>
  <HeadingPairs>
    <vt:vector size="6" baseType="variant">
      <vt:variant>
        <vt:lpstr>Korišteni fontovi</vt:lpstr>
      </vt:variant>
      <vt:variant>
        <vt:i4>9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30" baseType="lpstr">
      <vt:lpstr>Albert Sans Medium</vt:lpstr>
      <vt:lpstr>Arial</vt:lpstr>
      <vt:lpstr>Arimo</vt:lpstr>
      <vt:lpstr>Bebas Neue</vt:lpstr>
      <vt:lpstr>Century Gothic</vt:lpstr>
      <vt:lpstr>Nunito Light</vt:lpstr>
      <vt:lpstr>Prociono</vt:lpstr>
      <vt:lpstr>Times New Roman</vt:lpstr>
      <vt:lpstr>Wingdings 3</vt:lpstr>
      <vt:lpstr>Wisp</vt:lpstr>
      <vt:lpstr>Lipanj 2023. Lucija Galović, 8.A</vt:lpstr>
      <vt:lpstr>01.</vt:lpstr>
      <vt:lpstr>Rat u Vukovaru</vt:lpstr>
      <vt:lpstr>Bitka za Vukovar</vt:lpstr>
      <vt:lpstr>Bitka za Vukovar</vt:lpstr>
      <vt:lpstr>Bitka za Vukovar</vt:lpstr>
      <vt:lpstr>Siniša Glavašević</vt:lpstr>
      <vt:lpstr>Vukovarska bolnica</vt:lpstr>
      <vt:lpstr>Vukovarska bolnica</vt:lpstr>
      <vt:lpstr>Na bolnicu svakodnevno padalo prosječno oko 700 granata</vt:lpstr>
      <vt:lpstr>PowerPoint prezentacija</vt:lpstr>
      <vt:lpstr>Dr. Vesna Bosanac</vt:lpstr>
      <vt:lpstr>Dr. Vesna Bosanac</vt:lpstr>
      <vt:lpstr>Dr. Vesna Bosanac</vt:lpstr>
      <vt:lpstr>"Još uvijek u bolnici u Vukovaru ima više od 500 ranjenih, među kojima su i ranjena djeca, žene i trudnice, kao i već preko 500 civila koji su pobjegli iz vlastitih podruma i skloništa, nadajući se zaštiti i evakuaciji. Od obećane pomoći Europske misije i Međunarodnoga crvenog križa do sada nema ništa. Molim hitnu intervenciju i dolazak predstavnika Europske misije i Međunarodnog crvenog križa, i to bez pratnje Jugoslavenske armije, jer ni Hrvatske vojske nema u okruženju bolnice, što je od nas tražila Europska misija."</vt:lpstr>
      <vt:lpstr>Dr. Vesna Bosanac</vt:lpstr>
      <vt:lpstr>Dr. Vesna Bosanac</vt:lpstr>
      <vt:lpstr>Dr. Vesna Bosanac</vt:lpstr>
      <vt:lpstr>HVALA!</vt:lpstr>
      <vt:lpstr>Izvori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Žena koja je obilježila obranu Vukovarske bolnice – dr. Vesna Bosanac</dc:title>
  <dc:creator>Elvira Galović</dc:creator>
  <cp:lastModifiedBy>Abelina Finek</cp:lastModifiedBy>
  <cp:revision>78</cp:revision>
  <dcterms:modified xsi:type="dcterms:W3CDTF">2023-06-15T17:20:22Z</dcterms:modified>
</cp:coreProperties>
</file>